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62" r:id="rId2"/>
    <p:sldId id="263" r:id="rId3"/>
    <p:sldId id="291" r:id="rId4"/>
    <p:sldId id="322" r:id="rId5"/>
    <p:sldId id="316" r:id="rId6"/>
    <p:sldId id="277" r:id="rId7"/>
    <p:sldId id="318" r:id="rId8"/>
    <p:sldId id="323" r:id="rId9"/>
    <p:sldId id="324" r:id="rId10"/>
    <p:sldId id="325" r:id="rId11"/>
    <p:sldId id="326" r:id="rId12"/>
    <p:sldId id="321" r:id="rId13"/>
    <p:sldId id="327" r:id="rId14"/>
  </p:sldIdLst>
  <p:sldSz cx="9906000" cy="6858000" type="A4"/>
  <p:notesSz cx="6858000" cy="9144000"/>
  <p:embeddedFontLst>
    <p:embeddedFont>
      <p:font typeface="나눔고딕" panose="020D0604000000000000" pitchFamily="50" charset="-127"/>
      <p:regular r:id="rId16"/>
      <p:bold r:id="rId17"/>
    </p:embeddedFont>
    <p:embeddedFont>
      <p:font typeface="나눔명조" panose="02020603020101020101" pitchFamily="18" charset="-127"/>
      <p:regular r:id="rId18"/>
      <p:bold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유민상" initials="유" lastIdx="0" clrIdx="0">
    <p:extLst>
      <p:ext uri="{19B8F6BF-5375-455C-9EA6-DF929625EA0E}">
        <p15:presenceInfo xmlns:p15="http://schemas.microsoft.com/office/powerpoint/2012/main" userId="687ff5ff808e1ce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23CFBF"/>
    <a:srgbClr val="F62291"/>
    <a:srgbClr val="D8268C"/>
    <a:srgbClr val="33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551" autoAdjust="0"/>
    <p:restoredTop sz="94125" autoAdjust="0"/>
  </p:normalViewPr>
  <p:slideViewPr>
    <p:cSldViewPr>
      <p:cViewPr varScale="1">
        <p:scale>
          <a:sx n="80" d="100"/>
          <a:sy n="80" d="100"/>
        </p:scale>
        <p:origin x="1426" y="67"/>
      </p:cViewPr>
      <p:guideLst>
        <p:guide orient="horz" pos="2160"/>
        <p:guide pos="312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65" d="100"/>
          <a:sy n="65" d="100"/>
        </p:scale>
        <p:origin x="3154" y="3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175B8C-DF90-4444-88E4-F1D95D87E965}" type="datetimeFigureOut">
              <a:rPr lang="ko-KR" altLang="en-US" smtClean="0"/>
              <a:pPr/>
              <a:t>2019-05-26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405DAE-064F-4E16-A6EA-40DBFA52F806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68084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3076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15223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48890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1613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9844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38060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8677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76006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05DAE-064F-4E16-A6EA-40DBFA52F806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06724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4B8443-C4DD-4A7B-A69D-766CECC883A0}" type="datetime1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6521450" y="6237313"/>
            <a:ext cx="147741" cy="484163"/>
          </a:xfrm>
          <a:prstGeom prst="rect">
            <a:avLst/>
          </a:prstGeom>
        </p:spPr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7363460" y="6492875"/>
            <a:ext cx="2542540" cy="365125"/>
          </a:xfrm>
        </p:spPr>
        <p:txBody>
          <a:bodyPr/>
          <a:lstStyle/>
          <a:p>
            <a:fld id="{1CE12531-6FF3-4A70-ADD4-1CF142C0B40C}" type="slidenum">
              <a:rPr lang="ko-KR" altLang="en-US" smtClean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‹#›</a:t>
            </a:fld>
            <a:r>
              <a:rPr lang="ko-KR" altLang="en-US" dirty="0"/>
              <a:t> 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07EAF-8740-48FF-AA34-601F0A0C931E}" type="datetime1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6521450" y="6237313"/>
            <a:ext cx="147741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181850" y="274639"/>
            <a:ext cx="222885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274639"/>
            <a:ext cx="652145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32BBA-EBC6-4B4D-8937-A82CD66BEBE4}" type="datetime1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6521450" y="6237313"/>
            <a:ext cx="147741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5D3D8-EAB9-4C7E-BEFF-32E4364BD3B3}" type="datetime1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6521450" y="6237313"/>
            <a:ext cx="147741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9F60E-6250-4413-AE30-6A14A5103FB1}" type="datetime1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 flipH="1">
            <a:off x="6521450" y="6237313"/>
            <a:ext cx="147741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30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3555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2A3D3-BD4E-4FEC-B82C-CC31C8B506DA}" type="datetime1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6521450" y="6237313"/>
            <a:ext cx="147741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4D504-B0E1-4774-B076-51A37470630C}" type="datetime1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>
          <a:xfrm flipH="1">
            <a:off x="6521450" y="6237313"/>
            <a:ext cx="147741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7FD8C-4123-418D-BE45-51C16E0B9774}" type="datetime1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>
          <a:xfrm flipH="1">
            <a:off x="6521450" y="6237313"/>
            <a:ext cx="147741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EAAD3-B23B-4D1C-A6A7-44A79D370262}" type="datetime1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>
          <a:xfrm flipH="1">
            <a:off x="6521450" y="6237313"/>
            <a:ext cx="147741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EE329-F6E0-46F7-8472-A00DD65A1AA9}" type="datetime1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6521450" y="6237313"/>
            <a:ext cx="147741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6439F7-3F9C-49D4-964D-11B7A98A2199}" type="datetime1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 flipH="1">
            <a:off x="6521450" y="6237313"/>
            <a:ext cx="147741" cy="484163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horzBrick">
          <a:fgClr>
            <a:schemeClr val="tx1">
              <a:lumMod val="85000"/>
              <a:lumOff val="15000"/>
            </a:schemeClr>
          </a:fgClr>
          <a:bgClr>
            <a:schemeClr val="tx1">
              <a:lumMod val="95000"/>
              <a:lumOff val="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Noto Sans Korean Medium" pitchFamily="34" charset="-127"/>
                <a:ea typeface="Noto Sans Korean Medium" pitchFamily="34" charset="-127"/>
              </a:defRPr>
            </a:lvl1pPr>
          </a:lstStyle>
          <a:p>
            <a:fld id="{26AD5F73-DCD4-419B-9A53-F48A16FD4803}" type="datetime1">
              <a:rPr lang="ko-KR" altLang="en-US" smtClean="0"/>
              <a:t>2019-05-26</a:t>
            </a:fld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363460" y="6475355"/>
            <a:ext cx="25425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85000"/>
                  </a:schemeClr>
                </a:solidFill>
                <a:latin typeface="Noto Sans Korean Medium" pitchFamily="34" charset="-127"/>
                <a:ea typeface="Noto Sans Korean Medium" pitchFamily="34" charset="-127"/>
              </a:defRPr>
            </a:lvl1pPr>
          </a:lstStyle>
          <a:p>
            <a:fld id="{1CE12531-6FF3-4A70-ADD4-1CF142C0B40C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 spc="-150">
          <a:solidFill>
            <a:schemeClr val="tx1"/>
          </a:solidFill>
          <a:latin typeface="Noto Sans Korean Bold" pitchFamily="34" charset="-127"/>
          <a:ea typeface="Noto Sans Korean Bold" pitchFamily="34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 spc="-100" baseline="0">
          <a:solidFill>
            <a:schemeClr val="tx1"/>
          </a:solidFill>
          <a:latin typeface="Noto Sans Korean Medium" pitchFamily="34" charset="-127"/>
          <a:ea typeface="Noto Sans Korean Medium" pitchFamily="34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opengov.seoul.go.kr/data/6012459" TargetMode="External"/><Relationship Id="rId7" Type="http://schemas.openxmlformats.org/officeDocument/2006/relationships/hyperlink" Target="https://github.com/nbgh46/GLC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gachon.ac.kr/major/bbs.jsp?boardType_seq=159" TargetMode="External"/><Relationship Id="rId5" Type="http://schemas.openxmlformats.org/officeDocument/2006/relationships/hyperlink" Target="http://www.gachon.ac.kr/etc/food.jsp" TargetMode="External"/><Relationship Id="rId4" Type="http://schemas.openxmlformats.org/officeDocument/2006/relationships/hyperlink" Target="https://openweathermap.org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achon.ac.kr/food.jsp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08784" y="836712"/>
            <a:ext cx="576064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3800" b="1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GLC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3224808" y="2924944"/>
            <a:ext cx="936104" cy="555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745088" y="4941168"/>
            <a:ext cx="43736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spc="3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201739425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880992" y="4149080"/>
            <a:ext cx="48965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spc="3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유민상</a:t>
            </a:r>
            <a:endParaRPr lang="en-US" altLang="ko-KR" sz="4000" spc="3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6314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14504" y="0"/>
            <a:ext cx="302688" cy="6858000"/>
            <a:chOff x="-8728" y="0"/>
            <a:chExt cx="302688" cy="6858000"/>
          </a:xfrm>
        </p:grpSpPr>
        <p:sp>
          <p:nvSpPr>
            <p:cNvPr id="6" name="직사각형 5"/>
            <p:cNvSpPr/>
            <p:nvPr userDrawn="1"/>
          </p:nvSpPr>
          <p:spPr>
            <a:xfrm>
              <a:off x="-8728" y="0"/>
              <a:ext cx="302688" cy="6858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grpSp>
          <p:nvGrpSpPr>
            <p:cNvPr id="7" name="그룹 6"/>
            <p:cNvGrpSpPr/>
            <p:nvPr userDrawn="1"/>
          </p:nvGrpSpPr>
          <p:grpSpPr>
            <a:xfrm>
              <a:off x="66176" y="90677"/>
              <a:ext cx="140128" cy="6658856"/>
              <a:chOff x="66176" y="90677"/>
              <a:chExt cx="140128" cy="6658856"/>
            </a:xfrm>
          </p:grpSpPr>
          <p:sp>
            <p:nvSpPr>
              <p:cNvPr id="8" name="모서리가 둥근 직사각형 7"/>
              <p:cNvSpPr/>
              <p:nvPr userDrawn="1"/>
            </p:nvSpPr>
            <p:spPr>
              <a:xfrm>
                <a:off x="66176" y="9067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9" name="모서리가 둥근 직사각형 8"/>
              <p:cNvSpPr/>
              <p:nvPr userDrawn="1"/>
            </p:nvSpPr>
            <p:spPr>
              <a:xfrm>
                <a:off x="66176" y="44461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0" name="모서리가 둥근 직사각형 9"/>
              <p:cNvSpPr/>
              <p:nvPr userDrawn="1"/>
            </p:nvSpPr>
            <p:spPr>
              <a:xfrm>
                <a:off x="66176" y="79854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1" name="모서리가 둥근 직사각형 10"/>
              <p:cNvSpPr/>
              <p:nvPr userDrawn="1"/>
            </p:nvSpPr>
            <p:spPr>
              <a:xfrm>
                <a:off x="66176" y="115248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2" name="모서리가 둥근 직사각형 11"/>
              <p:cNvSpPr/>
              <p:nvPr userDrawn="1"/>
            </p:nvSpPr>
            <p:spPr>
              <a:xfrm>
                <a:off x="66176" y="150641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3" name="모서리가 둥근 직사각형 12"/>
              <p:cNvSpPr/>
              <p:nvPr userDrawn="1"/>
            </p:nvSpPr>
            <p:spPr>
              <a:xfrm>
                <a:off x="66176" y="186035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4" name="모서리가 둥근 직사각형 13"/>
              <p:cNvSpPr/>
              <p:nvPr userDrawn="1"/>
            </p:nvSpPr>
            <p:spPr>
              <a:xfrm>
                <a:off x="66176" y="221428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5" name="모서리가 둥근 직사각형 14"/>
              <p:cNvSpPr/>
              <p:nvPr userDrawn="1"/>
            </p:nvSpPr>
            <p:spPr>
              <a:xfrm>
                <a:off x="66176" y="256822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6" name="모서리가 둥근 직사각형 15"/>
              <p:cNvSpPr/>
              <p:nvPr userDrawn="1"/>
            </p:nvSpPr>
            <p:spPr>
              <a:xfrm>
                <a:off x="66176" y="292215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7" name="모서리가 둥근 직사각형 16"/>
              <p:cNvSpPr/>
              <p:nvPr userDrawn="1"/>
            </p:nvSpPr>
            <p:spPr>
              <a:xfrm>
                <a:off x="66176" y="327609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8" name="모서리가 둥근 직사각형 17"/>
              <p:cNvSpPr/>
              <p:nvPr userDrawn="1"/>
            </p:nvSpPr>
            <p:spPr>
              <a:xfrm>
                <a:off x="66176" y="363002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9" name="모서리가 둥근 직사각형 18"/>
              <p:cNvSpPr/>
              <p:nvPr userDrawn="1"/>
            </p:nvSpPr>
            <p:spPr>
              <a:xfrm>
                <a:off x="66176" y="398396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모서리가 둥근 직사각형 19"/>
              <p:cNvSpPr/>
              <p:nvPr userDrawn="1"/>
            </p:nvSpPr>
            <p:spPr>
              <a:xfrm>
                <a:off x="66176" y="433789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모서리가 둥근 직사각형 20"/>
              <p:cNvSpPr/>
              <p:nvPr userDrawn="1"/>
            </p:nvSpPr>
            <p:spPr>
              <a:xfrm>
                <a:off x="66176" y="469183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모서리가 둥근 직사각형 21"/>
              <p:cNvSpPr/>
              <p:nvPr userDrawn="1"/>
            </p:nvSpPr>
            <p:spPr>
              <a:xfrm>
                <a:off x="66176" y="504576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모서리가 둥근 직사각형 22"/>
              <p:cNvSpPr/>
              <p:nvPr userDrawn="1"/>
            </p:nvSpPr>
            <p:spPr>
              <a:xfrm>
                <a:off x="66176" y="539970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모서리가 둥근 직사각형 23"/>
              <p:cNvSpPr/>
              <p:nvPr userDrawn="1"/>
            </p:nvSpPr>
            <p:spPr>
              <a:xfrm>
                <a:off x="66176" y="575363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5" name="모서리가 둥근 직사각형 24"/>
              <p:cNvSpPr/>
              <p:nvPr userDrawn="1"/>
            </p:nvSpPr>
            <p:spPr>
              <a:xfrm>
                <a:off x="66176" y="610757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모서리가 둥근 직사각형 25"/>
              <p:cNvSpPr/>
              <p:nvPr userDrawn="1"/>
            </p:nvSpPr>
            <p:spPr>
              <a:xfrm>
                <a:off x="66176" y="6461501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</p:grpSp>
      <p:sp>
        <p:nvSpPr>
          <p:cNvPr id="51" name="직사각형 50"/>
          <p:cNvSpPr/>
          <p:nvPr/>
        </p:nvSpPr>
        <p:spPr>
          <a:xfrm>
            <a:off x="704528" y="798547"/>
            <a:ext cx="2141239" cy="555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772597" y="293465"/>
            <a:ext cx="86594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+mj-lt"/>
              <a:buAutoNum type="romanUcPeriod" startAt="3"/>
            </a:pPr>
            <a:r>
              <a:rPr lang="en-US" altLang="ko-KR" sz="3200" spc="-150" dirty="0">
                <a:solidFill>
                  <a:srgbClr val="FFFFFF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280592" y="320239"/>
            <a:ext cx="74033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개발내용</a:t>
            </a:r>
            <a:r>
              <a:rPr lang="en-US" altLang="ko-KR" sz="28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8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컴퓨터 공학과 공지사항 게시판</a:t>
            </a:r>
            <a:endParaRPr lang="en-US" altLang="ko-KR" sz="2800" spc="-15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655773" y="6005979"/>
            <a:ext cx="3076137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컴퓨터 공학과 공지사항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21F22E7A-2B58-4614-AE07-A06064BC1611}"/>
              </a:ext>
            </a:extLst>
          </p:cNvPr>
          <p:cNvGrpSpPr/>
          <p:nvPr/>
        </p:nvGrpSpPr>
        <p:grpSpPr>
          <a:xfrm>
            <a:off x="581082" y="1307057"/>
            <a:ext cx="9124445" cy="5362303"/>
            <a:chOff x="845336" y="1599402"/>
            <a:chExt cx="2379471" cy="3026527"/>
          </a:xfrm>
        </p:grpSpPr>
        <p:sp>
          <p:nvSpPr>
            <p:cNvPr id="38" name="액자 37">
              <a:extLst>
                <a:ext uri="{FF2B5EF4-FFF2-40B4-BE49-F238E27FC236}">
                  <a16:creationId xmlns:a16="http://schemas.microsoft.com/office/drawing/2014/main" id="{D43895BF-297A-4460-98B1-3ACABACDA2AC}"/>
                </a:ext>
              </a:extLst>
            </p:cNvPr>
            <p:cNvSpPr/>
            <p:nvPr/>
          </p:nvSpPr>
          <p:spPr>
            <a:xfrm>
              <a:off x="845336" y="1599402"/>
              <a:ext cx="2379471" cy="3026527"/>
            </a:xfrm>
            <a:prstGeom prst="frame">
              <a:avLst>
                <a:gd name="adj1" fmla="val 157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6D55B99-505C-47A1-90B9-E9D4E9E3CDFE}"/>
                </a:ext>
              </a:extLst>
            </p:cNvPr>
            <p:cNvSpPr txBox="1"/>
            <p:nvPr/>
          </p:nvSpPr>
          <p:spPr>
            <a:xfrm>
              <a:off x="2160999" y="2327118"/>
              <a:ext cx="1029781" cy="14114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spcBef>
                  <a:spcPts val="500"/>
                </a:spcBef>
                <a:buAutoNum type="arabicPeriod"/>
              </a:pPr>
              <a:r>
                <a:rPr lang="en-US" altLang="ko-KR" spc="-150" dirty="0" err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Jsoup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라이브러리를 사용해서 컴퓨터 공학과 공지사항의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제목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작성일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선택 시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URL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정보를 파싱</a:t>
              </a:r>
              <a:endParaRPr lang="en-US" altLang="ko-KR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2 .    </a:t>
              </a:r>
              <a:r>
                <a:rPr lang="en-US" altLang="ko-KR" spc="-150" dirty="0" err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ListView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이용해서 제목 과 작성일을           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	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게시판 형식으로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UI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구성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</a:p>
            <a:p>
              <a:pPr>
                <a:spcBef>
                  <a:spcPts val="500"/>
                </a:spcBef>
              </a:pP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3.   </a:t>
              </a:r>
              <a:r>
                <a:rPr lang="en-US" altLang="ko-KR" spc="-150" dirty="0" err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ListView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Item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클릭 시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WebView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   이용해서 해당 글의 </a:t>
              </a:r>
              <a:r>
                <a:rPr lang="en-US" altLang="ko-KR" spc="-150" dirty="0" err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url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을 이용해서 </a:t>
              </a:r>
              <a:r>
                <a:rPr lang="ko-KR" altLang="en-US" spc="-150" dirty="0" err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공지사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  항 확인</a:t>
              </a:r>
              <a:endParaRPr lang="en-US" altLang="ko-KR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1C5811E-A182-4882-9D38-F85E61AFB513}"/>
              </a:ext>
            </a:extLst>
          </p:cNvPr>
          <p:cNvSpPr/>
          <p:nvPr/>
        </p:nvSpPr>
        <p:spPr>
          <a:xfrm>
            <a:off x="416496" y="942563"/>
            <a:ext cx="2429271" cy="61683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공지사항 동작원리</a:t>
            </a:r>
          </a:p>
        </p:txBody>
      </p:sp>
      <p:pic>
        <p:nvPicPr>
          <p:cNvPr id="3" name="그림 2" descr="스크린샷, 텍스트이(가) 표시된 사진&#10;&#10;자동 생성된 설명">
            <a:extLst>
              <a:ext uri="{FF2B5EF4-FFF2-40B4-BE49-F238E27FC236}">
                <a16:creationId xmlns:a16="http://schemas.microsoft.com/office/drawing/2014/main" id="{01230357-D06B-44D9-96AD-62734A5036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3249" r="32"/>
          <a:stretch/>
        </p:blipFill>
        <p:spPr>
          <a:xfrm>
            <a:off x="726631" y="1559399"/>
            <a:ext cx="2301871" cy="4195580"/>
          </a:xfrm>
          <a:prstGeom prst="rect">
            <a:avLst/>
          </a:prstGeom>
        </p:spPr>
      </p:pic>
      <p:pic>
        <p:nvPicPr>
          <p:cNvPr id="29" name="그림 28" descr="스크린샷이(가) 표시된 사진&#10;&#10;자동 생성된 설명">
            <a:extLst>
              <a:ext uri="{FF2B5EF4-FFF2-40B4-BE49-F238E27FC236}">
                <a16:creationId xmlns:a16="http://schemas.microsoft.com/office/drawing/2014/main" id="{90BD423A-BE08-4A62-BFC5-FF36092B4B0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218"/>
          <a:stretch/>
        </p:blipFill>
        <p:spPr>
          <a:xfrm>
            <a:off x="3193842" y="1559399"/>
            <a:ext cx="2301870" cy="4194238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7363460" y="6461501"/>
            <a:ext cx="2542540" cy="365125"/>
          </a:xfrm>
        </p:spPr>
        <p:txBody>
          <a:bodyPr/>
          <a:lstStyle/>
          <a:p>
            <a:r>
              <a:rPr lang="en-US" altLang="ko-KR" dirty="0"/>
              <a:t>10/13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63839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14504" y="0"/>
            <a:ext cx="302688" cy="6858000"/>
            <a:chOff x="-8728" y="0"/>
            <a:chExt cx="302688" cy="6858000"/>
          </a:xfrm>
        </p:grpSpPr>
        <p:sp>
          <p:nvSpPr>
            <p:cNvPr id="6" name="직사각형 5"/>
            <p:cNvSpPr/>
            <p:nvPr userDrawn="1"/>
          </p:nvSpPr>
          <p:spPr>
            <a:xfrm>
              <a:off x="-8728" y="0"/>
              <a:ext cx="302688" cy="6858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grpSp>
          <p:nvGrpSpPr>
            <p:cNvPr id="7" name="그룹 6"/>
            <p:cNvGrpSpPr/>
            <p:nvPr userDrawn="1"/>
          </p:nvGrpSpPr>
          <p:grpSpPr>
            <a:xfrm>
              <a:off x="66176" y="90677"/>
              <a:ext cx="140128" cy="6658856"/>
              <a:chOff x="66176" y="90677"/>
              <a:chExt cx="140128" cy="6658856"/>
            </a:xfrm>
          </p:grpSpPr>
          <p:sp>
            <p:nvSpPr>
              <p:cNvPr id="8" name="모서리가 둥근 직사각형 7"/>
              <p:cNvSpPr/>
              <p:nvPr userDrawn="1"/>
            </p:nvSpPr>
            <p:spPr>
              <a:xfrm>
                <a:off x="66176" y="9067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9" name="모서리가 둥근 직사각형 8"/>
              <p:cNvSpPr/>
              <p:nvPr userDrawn="1"/>
            </p:nvSpPr>
            <p:spPr>
              <a:xfrm>
                <a:off x="66176" y="44461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0" name="모서리가 둥근 직사각형 9"/>
              <p:cNvSpPr/>
              <p:nvPr userDrawn="1"/>
            </p:nvSpPr>
            <p:spPr>
              <a:xfrm>
                <a:off x="66176" y="79854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1" name="모서리가 둥근 직사각형 10"/>
              <p:cNvSpPr/>
              <p:nvPr userDrawn="1"/>
            </p:nvSpPr>
            <p:spPr>
              <a:xfrm>
                <a:off x="66176" y="115248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2" name="모서리가 둥근 직사각형 11"/>
              <p:cNvSpPr/>
              <p:nvPr userDrawn="1"/>
            </p:nvSpPr>
            <p:spPr>
              <a:xfrm>
                <a:off x="66176" y="150641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3" name="모서리가 둥근 직사각형 12"/>
              <p:cNvSpPr/>
              <p:nvPr userDrawn="1"/>
            </p:nvSpPr>
            <p:spPr>
              <a:xfrm>
                <a:off x="66176" y="186035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4" name="모서리가 둥근 직사각형 13"/>
              <p:cNvSpPr/>
              <p:nvPr userDrawn="1"/>
            </p:nvSpPr>
            <p:spPr>
              <a:xfrm>
                <a:off x="66176" y="221428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5" name="모서리가 둥근 직사각형 14"/>
              <p:cNvSpPr/>
              <p:nvPr userDrawn="1"/>
            </p:nvSpPr>
            <p:spPr>
              <a:xfrm>
                <a:off x="66176" y="256822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6" name="모서리가 둥근 직사각형 15"/>
              <p:cNvSpPr/>
              <p:nvPr userDrawn="1"/>
            </p:nvSpPr>
            <p:spPr>
              <a:xfrm>
                <a:off x="66176" y="292215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7" name="모서리가 둥근 직사각형 16"/>
              <p:cNvSpPr/>
              <p:nvPr userDrawn="1"/>
            </p:nvSpPr>
            <p:spPr>
              <a:xfrm>
                <a:off x="66176" y="327609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8" name="모서리가 둥근 직사각형 17"/>
              <p:cNvSpPr/>
              <p:nvPr userDrawn="1"/>
            </p:nvSpPr>
            <p:spPr>
              <a:xfrm>
                <a:off x="66176" y="363002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9" name="모서리가 둥근 직사각형 18"/>
              <p:cNvSpPr/>
              <p:nvPr userDrawn="1"/>
            </p:nvSpPr>
            <p:spPr>
              <a:xfrm>
                <a:off x="66176" y="398396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모서리가 둥근 직사각형 19"/>
              <p:cNvSpPr/>
              <p:nvPr userDrawn="1"/>
            </p:nvSpPr>
            <p:spPr>
              <a:xfrm>
                <a:off x="66176" y="433789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모서리가 둥근 직사각형 20"/>
              <p:cNvSpPr/>
              <p:nvPr userDrawn="1"/>
            </p:nvSpPr>
            <p:spPr>
              <a:xfrm>
                <a:off x="66176" y="469183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모서리가 둥근 직사각형 21"/>
              <p:cNvSpPr/>
              <p:nvPr userDrawn="1"/>
            </p:nvSpPr>
            <p:spPr>
              <a:xfrm>
                <a:off x="66176" y="504576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모서리가 둥근 직사각형 22"/>
              <p:cNvSpPr/>
              <p:nvPr userDrawn="1"/>
            </p:nvSpPr>
            <p:spPr>
              <a:xfrm>
                <a:off x="66176" y="539970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모서리가 둥근 직사각형 23"/>
              <p:cNvSpPr/>
              <p:nvPr userDrawn="1"/>
            </p:nvSpPr>
            <p:spPr>
              <a:xfrm>
                <a:off x="66176" y="575363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5" name="모서리가 둥근 직사각형 24"/>
              <p:cNvSpPr/>
              <p:nvPr userDrawn="1"/>
            </p:nvSpPr>
            <p:spPr>
              <a:xfrm>
                <a:off x="66176" y="610757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모서리가 둥근 직사각형 25"/>
              <p:cNvSpPr/>
              <p:nvPr userDrawn="1"/>
            </p:nvSpPr>
            <p:spPr>
              <a:xfrm>
                <a:off x="66176" y="6461501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</p:grpSp>
      <p:sp>
        <p:nvSpPr>
          <p:cNvPr id="51" name="직사각형 50"/>
          <p:cNvSpPr/>
          <p:nvPr/>
        </p:nvSpPr>
        <p:spPr>
          <a:xfrm>
            <a:off x="704528" y="798547"/>
            <a:ext cx="2141239" cy="555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772597" y="293465"/>
            <a:ext cx="86594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+mj-lt"/>
              <a:buAutoNum type="romanUcPeriod" startAt="3"/>
            </a:pPr>
            <a:r>
              <a:rPr lang="en-US" altLang="ko-KR" sz="3200" spc="-150" dirty="0">
                <a:solidFill>
                  <a:srgbClr val="FFFFFF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280592" y="320239"/>
            <a:ext cx="4315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개발내용</a:t>
            </a:r>
            <a:r>
              <a:rPr lang="en-US" altLang="ko-KR" sz="28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800" spc="-150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가천대</a:t>
            </a:r>
            <a:r>
              <a:rPr lang="ko-KR" altLang="en-US" sz="28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날씨정보</a:t>
            </a:r>
            <a:endParaRPr lang="en-US" altLang="ko-KR" sz="2800" spc="-15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555107" y="5755190"/>
            <a:ext cx="1688984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날씨 정보 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21F22E7A-2B58-4614-AE07-A06064BC1611}"/>
              </a:ext>
            </a:extLst>
          </p:cNvPr>
          <p:cNvGrpSpPr/>
          <p:nvPr/>
        </p:nvGrpSpPr>
        <p:grpSpPr>
          <a:xfrm>
            <a:off x="581082" y="1307057"/>
            <a:ext cx="9124445" cy="5362303"/>
            <a:chOff x="845336" y="1599402"/>
            <a:chExt cx="2379471" cy="3026527"/>
          </a:xfrm>
        </p:grpSpPr>
        <p:sp>
          <p:nvSpPr>
            <p:cNvPr id="38" name="액자 37">
              <a:extLst>
                <a:ext uri="{FF2B5EF4-FFF2-40B4-BE49-F238E27FC236}">
                  <a16:creationId xmlns:a16="http://schemas.microsoft.com/office/drawing/2014/main" id="{D43895BF-297A-4460-98B1-3ACABACDA2AC}"/>
                </a:ext>
              </a:extLst>
            </p:cNvPr>
            <p:cNvSpPr/>
            <p:nvPr/>
          </p:nvSpPr>
          <p:spPr>
            <a:xfrm>
              <a:off x="845336" y="1599402"/>
              <a:ext cx="2379471" cy="3026527"/>
            </a:xfrm>
            <a:prstGeom prst="frame">
              <a:avLst>
                <a:gd name="adj1" fmla="val 157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6D55B99-505C-47A1-90B9-E9D4E9E3CDFE}"/>
                </a:ext>
              </a:extLst>
            </p:cNvPr>
            <p:cNvSpPr txBox="1"/>
            <p:nvPr/>
          </p:nvSpPr>
          <p:spPr>
            <a:xfrm>
              <a:off x="1929109" y="2217534"/>
              <a:ext cx="1123671" cy="12550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500"/>
                </a:spcBef>
              </a:pP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 </a:t>
              </a:r>
              <a:r>
                <a:rPr lang="en-US" altLang="ko-KR" spc="-150" dirty="0" err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MyWeatherMap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API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사용해서 복정동의 좌표를 입력</a:t>
              </a:r>
              <a:endParaRPr lang="en-US" altLang="ko-KR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 Json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형식의 날씨 데이터를  </a:t>
              </a:r>
              <a:r>
                <a:rPr lang="ko-KR" altLang="en-US" spc="-150" dirty="0" err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비동식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방식     으로 파싱 해서 가 져 옴</a:t>
              </a:r>
              <a:endParaRPr lang="en-US" altLang="ko-KR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3.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현재 온도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날씨 상태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최저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/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최고기온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습도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바람세기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대기압 데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pc="-150" dirty="0" err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이터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를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UI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 매칭</a:t>
              </a:r>
              <a:endParaRPr lang="en-US" altLang="ko-KR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4.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각 날씨 상황에 맞춰서  날씨 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Icon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매칭</a:t>
              </a:r>
              <a:endParaRPr lang="en-US" altLang="ko-KR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1C5811E-A182-4882-9D38-F85E61AFB513}"/>
              </a:ext>
            </a:extLst>
          </p:cNvPr>
          <p:cNvSpPr/>
          <p:nvPr/>
        </p:nvSpPr>
        <p:spPr>
          <a:xfrm>
            <a:off x="416496" y="942563"/>
            <a:ext cx="2429271" cy="61683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날씨 동작원리</a:t>
            </a: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F16E18F2-96A0-4850-8C15-62464EC16F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99"/>
          <a:stretch/>
        </p:blipFill>
        <p:spPr>
          <a:xfrm>
            <a:off x="998327" y="1695385"/>
            <a:ext cx="2802545" cy="3855558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11</a:t>
            </a:fld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/13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13901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12</a:t>
            </a:fld>
            <a:r>
              <a:rPr lang="en-US" altLang="ko-KR" dirty="0"/>
              <a:t> /13</a:t>
            </a:r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14504" y="0"/>
            <a:ext cx="302688" cy="6858000"/>
            <a:chOff x="-8728" y="0"/>
            <a:chExt cx="302688" cy="6858000"/>
          </a:xfrm>
        </p:grpSpPr>
        <p:sp>
          <p:nvSpPr>
            <p:cNvPr id="6" name="직사각형 5"/>
            <p:cNvSpPr/>
            <p:nvPr userDrawn="1"/>
          </p:nvSpPr>
          <p:spPr>
            <a:xfrm>
              <a:off x="-8728" y="0"/>
              <a:ext cx="302688" cy="6858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/>
            <p:cNvGrpSpPr/>
            <p:nvPr userDrawn="1"/>
          </p:nvGrpSpPr>
          <p:grpSpPr>
            <a:xfrm>
              <a:off x="66176" y="90677"/>
              <a:ext cx="140128" cy="6658856"/>
              <a:chOff x="66176" y="90677"/>
              <a:chExt cx="140128" cy="6658856"/>
            </a:xfrm>
          </p:grpSpPr>
          <p:sp>
            <p:nvSpPr>
              <p:cNvPr id="8" name="모서리가 둥근 직사각형 7"/>
              <p:cNvSpPr/>
              <p:nvPr userDrawn="1"/>
            </p:nvSpPr>
            <p:spPr>
              <a:xfrm>
                <a:off x="66176" y="9067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모서리가 둥근 직사각형 8"/>
              <p:cNvSpPr/>
              <p:nvPr userDrawn="1"/>
            </p:nvSpPr>
            <p:spPr>
              <a:xfrm>
                <a:off x="66176" y="44461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모서리가 둥근 직사각형 9"/>
              <p:cNvSpPr/>
              <p:nvPr userDrawn="1"/>
            </p:nvSpPr>
            <p:spPr>
              <a:xfrm>
                <a:off x="66176" y="79854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모서리가 둥근 직사각형 10"/>
              <p:cNvSpPr/>
              <p:nvPr userDrawn="1"/>
            </p:nvSpPr>
            <p:spPr>
              <a:xfrm>
                <a:off x="66176" y="115248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모서리가 둥근 직사각형 11"/>
              <p:cNvSpPr/>
              <p:nvPr userDrawn="1"/>
            </p:nvSpPr>
            <p:spPr>
              <a:xfrm>
                <a:off x="66176" y="150641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모서리가 둥근 직사각형 12"/>
              <p:cNvSpPr/>
              <p:nvPr userDrawn="1"/>
            </p:nvSpPr>
            <p:spPr>
              <a:xfrm>
                <a:off x="66176" y="186035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모서리가 둥근 직사각형 13"/>
              <p:cNvSpPr/>
              <p:nvPr userDrawn="1"/>
            </p:nvSpPr>
            <p:spPr>
              <a:xfrm>
                <a:off x="66176" y="221428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모서리가 둥근 직사각형 14"/>
              <p:cNvSpPr/>
              <p:nvPr userDrawn="1"/>
            </p:nvSpPr>
            <p:spPr>
              <a:xfrm>
                <a:off x="66176" y="256822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모서리가 둥근 직사각형 15"/>
              <p:cNvSpPr/>
              <p:nvPr userDrawn="1"/>
            </p:nvSpPr>
            <p:spPr>
              <a:xfrm>
                <a:off x="66176" y="292215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모서리가 둥근 직사각형 16"/>
              <p:cNvSpPr/>
              <p:nvPr userDrawn="1"/>
            </p:nvSpPr>
            <p:spPr>
              <a:xfrm>
                <a:off x="66176" y="327609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모서리가 둥근 직사각형 17"/>
              <p:cNvSpPr/>
              <p:nvPr userDrawn="1"/>
            </p:nvSpPr>
            <p:spPr>
              <a:xfrm>
                <a:off x="66176" y="363002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모서리가 둥근 직사각형 18"/>
              <p:cNvSpPr/>
              <p:nvPr userDrawn="1"/>
            </p:nvSpPr>
            <p:spPr>
              <a:xfrm>
                <a:off x="66176" y="398396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모서리가 둥근 직사각형 19"/>
              <p:cNvSpPr/>
              <p:nvPr userDrawn="1"/>
            </p:nvSpPr>
            <p:spPr>
              <a:xfrm>
                <a:off x="66176" y="433789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모서리가 둥근 직사각형 20"/>
              <p:cNvSpPr/>
              <p:nvPr userDrawn="1"/>
            </p:nvSpPr>
            <p:spPr>
              <a:xfrm>
                <a:off x="66176" y="469183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모서리가 둥근 직사각형 21"/>
              <p:cNvSpPr/>
              <p:nvPr userDrawn="1"/>
            </p:nvSpPr>
            <p:spPr>
              <a:xfrm>
                <a:off x="66176" y="504576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모서리가 둥근 직사각형 22"/>
              <p:cNvSpPr/>
              <p:nvPr userDrawn="1"/>
            </p:nvSpPr>
            <p:spPr>
              <a:xfrm>
                <a:off x="66176" y="539970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모서리가 둥근 직사각형 23"/>
              <p:cNvSpPr/>
              <p:nvPr userDrawn="1"/>
            </p:nvSpPr>
            <p:spPr>
              <a:xfrm>
                <a:off x="66176" y="575363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모서리가 둥근 직사각형 24"/>
              <p:cNvSpPr/>
              <p:nvPr userDrawn="1"/>
            </p:nvSpPr>
            <p:spPr>
              <a:xfrm>
                <a:off x="66176" y="610757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모서리가 둥근 직사각형 25"/>
              <p:cNvSpPr/>
              <p:nvPr userDrawn="1"/>
            </p:nvSpPr>
            <p:spPr>
              <a:xfrm>
                <a:off x="66176" y="6461501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51" name="직사각형 50"/>
          <p:cNvSpPr/>
          <p:nvPr/>
        </p:nvSpPr>
        <p:spPr>
          <a:xfrm>
            <a:off x="725098" y="838699"/>
            <a:ext cx="177963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903473" y="269297"/>
            <a:ext cx="197682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시스템 데모</a:t>
            </a:r>
          </a:p>
        </p:txBody>
      </p:sp>
      <p:sp>
        <p:nvSpPr>
          <p:cNvPr id="56" name="한쪽 모서리가 잘린 사각형 55"/>
          <p:cNvSpPr/>
          <p:nvPr/>
        </p:nvSpPr>
        <p:spPr>
          <a:xfrm flipH="1">
            <a:off x="487615" y="937152"/>
            <a:ext cx="8861503" cy="5633503"/>
          </a:xfrm>
          <a:prstGeom prst="snip1Rect">
            <a:avLst>
              <a:gd name="adj" fmla="val 2328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81A477C7-DE41-4B3F-BD7F-FE6D69C88A80}"/>
              </a:ext>
            </a:extLst>
          </p:cNvPr>
          <p:cNvGrpSpPr/>
          <p:nvPr/>
        </p:nvGrpSpPr>
        <p:grpSpPr>
          <a:xfrm>
            <a:off x="877498" y="1628800"/>
            <a:ext cx="8107949" cy="4631172"/>
            <a:chOff x="845336" y="1599402"/>
            <a:chExt cx="2379471" cy="3026527"/>
          </a:xfrm>
        </p:grpSpPr>
        <p:sp>
          <p:nvSpPr>
            <p:cNvPr id="43" name="액자 42">
              <a:extLst>
                <a:ext uri="{FF2B5EF4-FFF2-40B4-BE49-F238E27FC236}">
                  <a16:creationId xmlns:a16="http://schemas.microsoft.com/office/drawing/2014/main" id="{C38D3FCD-D9A5-4010-B292-C46BE79AAF50}"/>
                </a:ext>
              </a:extLst>
            </p:cNvPr>
            <p:cNvSpPr/>
            <p:nvPr/>
          </p:nvSpPr>
          <p:spPr>
            <a:xfrm>
              <a:off x="845336" y="1599402"/>
              <a:ext cx="2379471" cy="3026527"/>
            </a:xfrm>
            <a:prstGeom prst="frame">
              <a:avLst>
                <a:gd name="adj1" fmla="val 157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C8D7360-C91A-47B6-829B-C3A82834CB78}"/>
                </a:ext>
              </a:extLst>
            </p:cNvPr>
            <p:cNvSpPr txBox="1"/>
            <p:nvPr/>
          </p:nvSpPr>
          <p:spPr>
            <a:xfrm>
              <a:off x="1674735" y="1743465"/>
              <a:ext cx="163967" cy="3476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Bef>
                  <a:spcPts val="500"/>
                </a:spcBef>
              </a:pPr>
              <a:endParaRPr lang="en-US" altLang="ko-KR" sz="2000" b="1" spc="-15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</p:grp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BF63B55-485C-49EB-B45A-76C9E9CE47E8}"/>
              </a:ext>
            </a:extLst>
          </p:cNvPr>
          <p:cNvSpPr/>
          <p:nvPr/>
        </p:nvSpPr>
        <p:spPr>
          <a:xfrm>
            <a:off x="1038686" y="1776665"/>
            <a:ext cx="3122226" cy="4196013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lvl="1" indent="-342900">
              <a:buAutoNum type="arabicPeriod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회원가입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/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로그인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00100" lvl="1" indent="-342900">
              <a:buAutoNum type="arabicPeriod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글 작성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수정 </a:t>
            </a:r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삭제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00100" lvl="1" indent="-342900">
              <a:buAutoNum type="arabicPeriod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댓글 작성 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00100" lvl="1" indent="-342900">
              <a:buAutoNum type="arabicPeriod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지하철 도착정보 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00100" lvl="1" indent="-342900">
              <a:buAutoNum type="arabicPeriod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학식 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00100" lvl="1" indent="-342900">
              <a:buAutoNum type="arabicPeriod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공지사항 </a:t>
            </a:r>
            <a:endParaRPr lang="en-US" altLang="ko-KR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800100" lvl="1" indent="-342900">
              <a:buAutoNum type="arabicPeriod"/>
            </a:pP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날씨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66E5C581-63A1-4417-9A78-52060F7CDC51}"/>
              </a:ext>
            </a:extLst>
          </p:cNvPr>
          <p:cNvSpPr/>
          <p:nvPr/>
        </p:nvSpPr>
        <p:spPr>
          <a:xfrm>
            <a:off x="1623391" y="1464333"/>
            <a:ext cx="2080250" cy="5735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시스템 데모 순서</a:t>
            </a:r>
            <a:endParaRPr lang="ko-KR" altLang="en-US" dirty="0"/>
          </a:p>
        </p:txBody>
      </p:sp>
      <p:pic>
        <p:nvPicPr>
          <p:cNvPr id="2" name="KakaoTalk_Video_20190526_1725_11_140">
            <a:hlinkClick r:id="" action="ppaction://media"/>
            <a:extLst>
              <a:ext uri="{FF2B5EF4-FFF2-40B4-BE49-F238E27FC236}">
                <a16:creationId xmlns:a16="http://schemas.microsoft.com/office/drawing/2014/main" id="{FD1D15B1-E364-4A92-BB2D-B47E31BD4C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94828" y="1776665"/>
            <a:ext cx="2989829" cy="4247106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E6387A1B-F660-471F-8AF9-4873E5D6C29F}"/>
              </a:ext>
            </a:extLst>
          </p:cNvPr>
          <p:cNvSpPr/>
          <p:nvPr/>
        </p:nvSpPr>
        <p:spPr>
          <a:xfrm>
            <a:off x="5749617" y="1162032"/>
            <a:ext cx="2080250" cy="5735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동영상</a:t>
            </a:r>
          </a:p>
        </p:txBody>
      </p:sp>
    </p:spTree>
    <p:extLst>
      <p:ext uri="{BB962C8B-B14F-4D97-AF65-F5344CB8AC3E}">
        <p14:creationId xmlns:p14="http://schemas.microsoft.com/office/powerpoint/2010/main" val="1809385997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13</a:t>
            </a:fld>
            <a:r>
              <a:rPr lang="en-US" altLang="ko-KR" dirty="0"/>
              <a:t> /13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4504" y="0"/>
            <a:ext cx="302688" cy="6858000"/>
            <a:chOff x="-8728" y="0"/>
            <a:chExt cx="302688" cy="6858000"/>
          </a:xfrm>
        </p:grpSpPr>
        <p:sp>
          <p:nvSpPr>
            <p:cNvPr id="6" name="직사각형 5"/>
            <p:cNvSpPr/>
            <p:nvPr userDrawn="1"/>
          </p:nvSpPr>
          <p:spPr>
            <a:xfrm>
              <a:off x="-8728" y="0"/>
              <a:ext cx="302688" cy="6858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grpSp>
          <p:nvGrpSpPr>
            <p:cNvPr id="7" name="그룹 6"/>
            <p:cNvGrpSpPr/>
            <p:nvPr userDrawn="1"/>
          </p:nvGrpSpPr>
          <p:grpSpPr>
            <a:xfrm>
              <a:off x="66176" y="90677"/>
              <a:ext cx="140128" cy="6658856"/>
              <a:chOff x="66176" y="90677"/>
              <a:chExt cx="140128" cy="6658856"/>
            </a:xfrm>
          </p:grpSpPr>
          <p:sp>
            <p:nvSpPr>
              <p:cNvPr id="8" name="모서리가 둥근 직사각형 7"/>
              <p:cNvSpPr/>
              <p:nvPr userDrawn="1"/>
            </p:nvSpPr>
            <p:spPr>
              <a:xfrm>
                <a:off x="66176" y="9067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9" name="모서리가 둥근 직사각형 8"/>
              <p:cNvSpPr/>
              <p:nvPr userDrawn="1"/>
            </p:nvSpPr>
            <p:spPr>
              <a:xfrm>
                <a:off x="66176" y="44461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0" name="모서리가 둥근 직사각형 9"/>
              <p:cNvSpPr/>
              <p:nvPr userDrawn="1"/>
            </p:nvSpPr>
            <p:spPr>
              <a:xfrm>
                <a:off x="66176" y="79854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1" name="모서리가 둥근 직사각형 10"/>
              <p:cNvSpPr/>
              <p:nvPr userDrawn="1"/>
            </p:nvSpPr>
            <p:spPr>
              <a:xfrm>
                <a:off x="66176" y="115248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2" name="모서리가 둥근 직사각형 11"/>
              <p:cNvSpPr/>
              <p:nvPr userDrawn="1"/>
            </p:nvSpPr>
            <p:spPr>
              <a:xfrm>
                <a:off x="66176" y="150641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3" name="모서리가 둥근 직사각형 12"/>
              <p:cNvSpPr/>
              <p:nvPr userDrawn="1"/>
            </p:nvSpPr>
            <p:spPr>
              <a:xfrm>
                <a:off x="66176" y="186035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4" name="모서리가 둥근 직사각형 13"/>
              <p:cNvSpPr/>
              <p:nvPr userDrawn="1"/>
            </p:nvSpPr>
            <p:spPr>
              <a:xfrm>
                <a:off x="66176" y="221428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5" name="모서리가 둥근 직사각형 14"/>
              <p:cNvSpPr/>
              <p:nvPr userDrawn="1"/>
            </p:nvSpPr>
            <p:spPr>
              <a:xfrm>
                <a:off x="66176" y="256822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6" name="모서리가 둥근 직사각형 15"/>
              <p:cNvSpPr/>
              <p:nvPr userDrawn="1"/>
            </p:nvSpPr>
            <p:spPr>
              <a:xfrm>
                <a:off x="66176" y="292215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7" name="모서리가 둥근 직사각형 16"/>
              <p:cNvSpPr/>
              <p:nvPr userDrawn="1"/>
            </p:nvSpPr>
            <p:spPr>
              <a:xfrm>
                <a:off x="66176" y="327609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8" name="모서리가 둥근 직사각형 17"/>
              <p:cNvSpPr/>
              <p:nvPr userDrawn="1"/>
            </p:nvSpPr>
            <p:spPr>
              <a:xfrm>
                <a:off x="66176" y="363002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9" name="모서리가 둥근 직사각형 18"/>
              <p:cNvSpPr/>
              <p:nvPr userDrawn="1"/>
            </p:nvSpPr>
            <p:spPr>
              <a:xfrm>
                <a:off x="66176" y="398396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모서리가 둥근 직사각형 19"/>
              <p:cNvSpPr/>
              <p:nvPr userDrawn="1"/>
            </p:nvSpPr>
            <p:spPr>
              <a:xfrm>
                <a:off x="66176" y="433789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모서리가 둥근 직사각형 20"/>
              <p:cNvSpPr/>
              <p:nvPr userDrawn="1"/>
            </p:nvSpPr>
            <p:spPr>
              <a:xfrm>
                <a:off x="66176" y="469183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모서리가 둥근 직사각형 21"/>
              <p:cNvSpPr/>
              <p:nvPr userDrawn="1"/>
            </p:nvSpPr>
            <p:spPr>
              <a:xfrm>
                <a:off x="66176" y="504576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모서리가 둥근 직사각형 22"/>
              <p:cNvSpPr/>
              <p:nvPr userDrawn="1"/>
            </p:nvSpPr>
            <p:spPr>
              <a:xfrm>
                <a:off x="66176" y="539970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모서리가 둥근 직사각형 23"/>
              <p:cNvSpPr/>
              <p:nvPr userDrawn="1"/>
            </p:nvSpPr>
            <p:spPr>
              <a:xfrm>
                <a:off x="66176" y="575363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5" name="모서리가 둥근 직사각형 24"/>
              <p:cNvSpPr/>
              <p:nvPr userDrawn="1"/>
            </p:nvSpPr>
            <p:spPr>
              <a:xfrm>
                <a:off x="66176" y="610757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모서리가 둥근 직사각형 25"/>
              <p:cNvSpPr/>
              <p:nvPr userDrawn="1"/>
            </p:nvSpPr>
            <p:spPr>
              <a:xfrm>
                <a:off x="66176" y="6461501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</p:grpSp>
      <p:sp>
        <p:nvSpPr>
          <p:cNvPr id="51" name="직사각형 50"/>
          <p:cNvSpPr/>
          <p:nvPr/>
        </p:nvSpPr>
        <p:spPr>
          <a:xfrm>
            <a:off x="725098" y="838699"/>
            <a:ext cx="177963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903473" y="269297"/>
            <a:ext cx="562205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사용 라이브러리 </a:t>
            </a:r>
            <a:r>
              <a:rPr lang="en-US" altLang="ko-KR" sz="28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API </a:t>
            </a:r>
            <a:r>
              <a:rPr lang="ko-KR" altLang="en-US" sz="28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정보 </a:t>
            </a:r>
            <a:r>
              <a:rPr lang="en-US" altLang="ko-KR" sz="28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800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등정보</a:t>
            </a:r>
            <a:endParaRPr lang="ko-KR" altLang="en-US" sz="28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" name="한쪽 모서리가 잘린 사각형 55"/>
          <p:cNvSpPr/>
          <p:nvPr/>
        </p:nvSpPr>
        <p:spPr>
          <a:xfrm flipH="1">
            <a:off x="317192" y="955200"/>
            <a:ext cx="8861503" cy="5633503"/>
          </a:xfrm>
          <a:prstGeom prst="snip1Rect">
            <a:avLst>
              <a:gd name="adj" fmla="val 2328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81A477C7-DE41-4B3F-BD7F-FE6D69C88A80}"/>
              </a:ext>
            </a:extLst>
          </p:cNvPr>
          <p:cNvGrpSpPr/>
          <p:nvPr/>
        </p:nvGrpSpPr>
        <p:grpSpPr>
          <a:xfrm>
            <a:off x="877498" y="1628800"/>
            <a:ext cx="8107949" cy="4631172"/>
            <a:chOff x="845336" y="1599402"/>
            <a:chExt cx="2379471" cy="3026527"/>
          </a:xfrm>
        </p:grpSpPr>
        <p:sp>
          <p:nvSpPr>
            <p:cNvPr id="43" name="액자 42">
              <a:extLst>
                <a:ext uri="{FF2B5EF4-FFF2-40B4-BE49-F238E27FC236}">
                  <a16:creationId xmlns:a16="http://schemas.microsoft.com/office/drawing/2014/main" id="{C38D3FCD-D9A5-4010-B292-C46BE79AAF50}"/>
                </a:ext>
              </a:extLst>
            </p:cNvPr>
            <p:cNvSpPr/>
            <p:nvPr/>
          </p:nvSpPr>
          <p:spPr>
            <a:xfrm>
              <a:off x="845336" y="1599402"/>
              <a:ext cx="2379471" cy="3026527"/>
            </a:xfrm>
            <a:prstGeom prst="frame">
              <a:avLst>
                <a:gd name="adj1" fmla="val 157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C8D7360-C91A-47B6-829B-C3A82834CB78}"/>
                </a:ext>
              </a:extLst>
            </p:cNvPr>
            <p:cNvSpPr txBox="1"/>
            <p:nvPr/>
          </p:nvSpPr>
          <p:spPr>
            <a:xfrm>
              <a:off x="1674735" y="1743465"/>
              <a:ext cx="54214" cy="2614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Bef>
                  <a:spcPts val="500"/>
                </a:spcBef>
              </a:pPr>
              <a:endParaRPr lang="en-US" altLang="ko-KR" sz="2000" b="1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3BF63B55-485C-49EB-B45A-76C9E9CE47E8}"/>
              </a:ext>
            </a:extLst>
          </p:cNvPr>
          <p:cNvSpPr/>
          <p:nvPr/>
        </p:nvSpPr>
        <p:spPr>
          <a:xfrm>
            <a:off x="1619187" y="1905026"/>
            <a:ext cx="3117897" cy="1852678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lvl="1" indent="-342900">
              <a:buAutoNum type="arabicPeriod"/>
            </a:pP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Firebase(</a:t>
            </a:r>
            <a:r>
              <a:rPr lang="en-US" altLang="ko-KR" sz="14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Core,Auth,Storage,Database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00100" lvl="1" indent="-342900">
              <a:buAutoNum type="arabicPeriod"/>
            </a:pP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Glide(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이미지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00100" lvl="1" indent="-342900">
              <a:buAutoNum type="arabicPeriod"/>
            </a:pPr>
            <a:r>
              <a:rPr lang="en-US" altLang="ko-KR" sz="14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Jsoup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웹 </a:t>
            </a:r>
            <a:r>
              <a:rPr lang="ko-KR" altLang="en-US" sz="14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크롤링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00100" lvl="1" indent="-342900">
              <a:buAutoNum type="arabicPeriod"/>
            </a:pP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Retrofit(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통신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00100" lvl="1" indent="-342900">
              <a:buAutoNum type="arabicPeriod"/>
            </a:pP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OkHttp3(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통신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00100" lvl="1" indent="-342900">
              <a:buAutoNum type="arabicPeriod"/>
            </a:pPr>
            <a:r>
              <a:rPr lang="en-US" altLang="ko-KR" sz="1400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Pwittchen-weatherIcon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ko-KR" altLang="en-US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날씨 아이콘</a:t>
            </a:r>
            <a:r>
              <a:rPr lang="en-US" altLang="ko-KR" sz="1400" dirty="0"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00100" lvl="1" indent="-342900">
              <a:buAutoNum type="arabicPeriod"/>
            </a:pPr>
            <a:endParaRPr lang="ko-KR" altLang="en-US" sz="1400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66E5C581-63A1-4417-9A78-52060F7CDC51}"/>
              </a:ext>
            </a:extLst>
          </p:cNvPr>
          <p:cNvSpPr/>
          <p:nvPr/>
        </p:nvSpPr>
        <p:spPr>
          <a:xfrm>
            <a:off x="2208497" y="1331457"/>
            <a:ext cx="1872208" cy="5735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라이브러리</a:t>
            </a: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DAB86CAA-505A-4D60-8790-360E699D0BE6}"/>
              </a:ext>
            </a:extLst>
          </p:cNvPr>
          <p:cNvSpPr/>
          <p:nvPr/>
        </p:nvSpPr>
        <p:spPr>
          <a:xfrm>
            <a:off x="5385047" y="1864354"/>
            <a:ext cx="2901765" cy="1852678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lvl="1" indent="-342900">
              <a:buAutoNum type="arabicPeriod"/>
            </a:pPr>
            <a:r>
              <a:rPr lang="ko-KR" altLang="en-US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지하철 도착정보</a:t>
            </a:r>
            <a:r>
              <a:rPr lang="en-US" altLang="ko-KR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en-US" altLang="ko-KR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https://opengov.seoul.go.kr/data/6012459</a:t>
            </a:r>
            <a:r>
              <a:rPr lang="en-US" altLang="ko-KR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00100" lvl="1" indent="-342900">
              <a:buAutoNum type="arabicPeriod"/>
            </a:pPr>
            <a:r>
              <a:rPr lang="en-US" altLang="ko-KR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400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OpenWeatherMap</a:t>
            </a:r>
            <a:r>
              <a:rPr lang="en-US" altLang="ko-KR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en-US" altLang="ko-KR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https://openweathermap.org/</a:t>
            </a:r>
            <a:r>
              <a:rPr lang="en-US" altLang="ko-KR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00100" lvl="1" indent="-342900">
              <a:buAutoNum type="arabicPeriod"/>
            </a:pPr>
            <a:endParaRPr lang="ko-KR" alt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9757EBF3-16CA-44B0-8169-3D53F8F02BFA}"/>
              </a:ext>
            </a:extLst>
          </p:cNvPr>
          <p:cNvSpPr/>
          <p:nvPr/>
        </p:nvSpPr>
        <p:spPr>
          <a:xfrm>
            <a:off x="5925162" y="1364173"/>
            <a:ext cx="1872208" cy="5735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API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C5642EFC-E723-402C-89B1-969BCAA6E723}"/>
              </a:ext>
            </a:extLst>
          </p:cNvPr>
          <p:cNvSpPr/>
          <p:nvPr/>
        </p:nvSpPr>
        <p:spPr>
          <a:xfrm>
            <a:off x="1786886" y="4542926"/>
            <a:ext cx="2901765" cy="1852678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lvl="1" indent="-342900">
              <a:buAutoNum type="arabicPeriod"/>
            </a:pPr>
            <a:r>
              <a:rPr lang="ko-KR" altLang="en-US" sz="1400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가천대</a:t>
            </a:r>
            <a:r>
              <a:rPr lang="ko-KR" altLang="en-US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학식정보</a:t>
            </a:r>
            <a:r>
              <a:rPr lang="en-US" altLang="ko-KR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en-US" altLang="ko-KR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http://www.gachon.ac.kr/etc/food.jsp</a:t>
            </a:r>
            <a:r>
              <a:rPr lang="en-US" altLang="ko-KR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pPr marL="800100" lvl="1" indent="-342900">
              <a:buAutoNum type="arabicPeriod"/>
            </a:pPr>
            <a:r>
              <a:rPr lang="ko-KR" altLang="en-US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컴퓨터 공학과 공지사항</a:t>
            </a:r>
            <a:r>
              <a:rPr lang="en-US" altLang="ko-KR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en-US" altLang="ko-KR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https://www.gachon.ac.kr/major/bbs.jsp?boardType_seq=159</a:t>
            </a:r>
            <a:r>
              <a:rPr lang="en-US" altLang="ko-KR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6647FE9-A7BC-4981-BC37-A8873F652FCD}"/>
              </a:ext>
            </a:extLst>
          </p:cNvPr>
          <p:cNvSpPr/>
          <p:nvPr/>
        </p:nvSpPr>
        <p:spPr>
          <a:xfrm>
            <a:off x="2242031" y="4063042"/>
            <a:ext cx="1872208" cy="5735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웹 </a:t>
            </a:r>
            <a:r>
              <a:rPr lang="ko-KR" altLang="en-US" dirty="0" err="1">
                <a:latin typeface="나눔고딕" panose="020D0604000000000000" pitchFamily="50" charset="-127"/>
                <a:ea typeface="나눔고딕" panose="020D0604000000000000" pitchFamily="50" charset="-127"/>
              </a:rPr>
              <a:t>크롤링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A7DF886A-E1C8-403B-B8B1-E0CA6AFF815A}"/>
              </a:ext>
            </a:extLst>
          </p:cNvPr>
          <p:cNvSpPr/>
          <p:nvPr/>
        </p:nvSpPr>
        <p:spPr>
          <a:xfrm>
            <a:off x="5481931" y="4541943"/>
            <a:ext cx="2901765" cy="1852678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800100" lvl="1" indent="-342900">
              <a:buAutoNum type="arabicPeriod"/>
            </a:pPr>
            <a:r>
              <a:rPr lang="en-US" altLang="ko-KR" sz="1400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Github</a:t>
            </a:r>
            <a:r>
              <a:rPr lang="en-US" altLang="ko-KR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(</a:t>
            </a:r>
            <a:r>
              <a:rPr lang="en-US" altLang="ko-KR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https://github.com/nbgh46/GLC</a:t>
            </a:r>
            <a:r>
              <a:rPr lang="en-US" altLang="ko-KR" sz="14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  <a:endParaRPr lang="ko-KR" alt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853DC64-71E8-4872-850A-6B899DFD7FFC}"/>
              </a:ext>
            </a:extLst>
          </p:cNvPr>
          <p:cNvSpPr/>
          <p:nvPr/>
        </p:nvSpPr>
        <p:spPr>
          <a:xfrm>
            <a:off x="5899825" y="4120632"/>
            <a:ext cx="1872208" cy="5735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Git Hub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11224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416496" y="404664"/>
            <a:ext cx="955105" cy="703597"/>
            <a:chOff x="397495" y="548680"/>
            <a:chExt cx="955105" cy="703597"/>
          </a:xfrm>
        </p:grpSpPr>
        <p:sp>
          <p:nvSpPr>
            <p:cNvPr id="5" name="TextBox 4"/>
            <p:cNvSpPr txBox="1"/>
            <p:nvPr/>
          </p:nvSpPr>
          <p:spPr>
            <a:xfrm>
              <a:off x="397495" y="548680"/>
              <a:ext cx="92525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3200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목차</a:t>
              </a:r>
              <a:endParaRPr lang="en-US" altLang="ko-KR" sz="3200" spc="-15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416496" y="1196752"/>
              <a:ext cx="936104" cy="5552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3" name="그룹 32"/>
          <p:cNvGrpSpPr/>
          <p:nvPr/>
        </p:nvGrpSpPr>
        <p:grpSpPr>
          <a:xfrm>
            <a:off x="664254" y="1628802"/>
            <a:ext cx="8577492" cy="3669131"/>
            <a:chOff x="903473" y="2561363"/>
            <a:chExt cx="8081975" cy="1947758"/>
          </a:xfrm>
        </p:grpSpPr>
        <p:grpSp>
          <p:nvGrpSpPr>
            <p:cNvPr id="20" name="그룹 19"/>
            <p:cNvGrpSpPr/>
            <p:nvPr/>
          </p:nvGrpSpPr>
          <p:grpSpPr>
            <a:xfrm>
              <a:off x="920552" y="2626618"/>
              <a:ext cx="8064896" cy="1882503"/>
              <a:chOff x="992560" y="2626618"/>
              <a:chExt cx="8064896" cy="1882503"/>
            </a:xfrm>
          </p:grpSpPr>
          <p:sp>
            <p:nvSpPr>
              <p:cNvPr id="15" name="직사각형 14"/>
              <p:cNvSpPr/>
              <p:nvPr/>
            </p:nvSpPr>
            <p:spPr>
              <a:xfrm>
                <a:off x="1489303" y="4363591"/>
                <a:ext cx="6927394" cy="5552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9" name="그룹 18"/>
              <p:cNvGrpSpPr/>
              <p:nvPr/>
            </p:nvGrpSpPr>
            <p:grpSpPr>
              <a:xfrm>
                <a:off x="992560" y="2626618"/>
                <a:ext cx="8064896" cy="1882503"/>
                <a:chOff x="992560" y="2626618"/>
                <a:chExt cx="8064896" cy="1882503"/>
              </a:xfrm>
            </p:grpSpPr>
            <p:sp>
              <p:nvSpPr>
                <p:cNvPr id="8" name="한쪽 모서리가 잘린 사각형 7"/>
                <p:cNvSpPr/>
                <p:nvPr/>
              </p:nvSpPr>
              <p:spPr>
                <a:xfrm flipH="1">
                  <a:off x="992560" y="2636912"/>
                  <a:ext cx="1872208" cy="1872208"/>
                </a:xfrm>
                <a:prstGeom prst="snip1Rect">
                  <a:avLst>
                    <a:gd name="adj" fmla="val 23281"/>
                  </a:avLst>
                </a:pr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6" name="한쪽 모서리가 잘린 사각형 15"/>
                <p:cNvSpPr/>
                <p:nvPr/>
              </p:nvSpPr>
              <p:spPr>
                <a:xfrm flipH="1">
                  <a:off x="3056789" y="2636912"/>
                  <a:ext cx="1872208" cy="1872208"/>
                </a:xfrm>
                <a:prstGeom prst="snip1Rect">
                  <a:avLst>
                    <a:gd name="adj" fmla="val 23281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7" name="한쪽 모서리가 잘린 사각형 16"/>
                <p:cNvSpPr/>
                <p:nvPr/>
              </p:nvSpPr>
              <p:spPr>
                <a:xfrm flipH="1">
                  <a:off x="5121018" y="2636913"/>
                  <a:ext cx="1872208" cy="1872208"/>
                </a:xfrm>
                <a:prstGeom prst="snip1Rect">
                  <a:avLst>
                    <a:gd name="adj" fmla="val 23281"/>
                  </a:avLst>
                </a:pr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8" name="한쪽 모서리가 잘린 사각형 17"/>
                <p:cNvSpPr/>
                <p:nvPr/>
              </p:nvSpPr>
              <p:spPr>
                <a:xfrm flipH="1">
                  <a:off x="7185248" y="2626618"/>
                  <a:ext cx="1872208" cy="1872208"/>
                </a:xfrm>
                <a:prstGeom prst="snip1Rect">
                  <a:avLst>
                    <a:gd name="adj" fmla="val 23281"/>
                  </a:avLst>
                </a:pr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/>
                </a:p>
              </p:txBody>
            </p:sp>
          </p:grpSp>
        </p:grpSp>
        <p:sp>
          <p:nvSpPr>
            <p:cNvPr id="25" name="직사각형 24"/>
            <p:cNvSpPr/>
            <p:nvPr/>
          </p:nvSpPr>
          <p:spPr>
            <a:xfrm>
              <a:off x="903473" y="2561363"/>
              <a:ext cx="865943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571500" indent="-571500">
                <a:buFont typeface="+mj-lt"/>
                <a:buAutoNum type="romanUcPeriod"/>
              </a:pPr>
              <a:r>
                <a:rPr lang="en-US" altLang="ko-KR" sz="3200" spc="-150" dirty="0">
                  <a:solidFill>
                    <a:srgbClr val="FFFFFF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 </a:t>
              </a:r>
              <a:endParaRPr lang="ko-KR" altLang="en-US" dirty="0"/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2984781" y="2561363"/>
              <a:ext cx="865943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571500" indent="-571500">
                <a:buFont typeface="+mj-lt"/>
                <a:buAutoNum type="romanUcPeriod" startAt="2"/>
              </a:pPr>
              <a:r>
                <a:rPr lang="en-US" altLang="ko-KR" sz="3200" spc="-150" dirty="0">
                  <a:solidFill>
                    <a:srgbClr val="FFFFFF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 </a:t>
              </a:r>
              <a:endParaRPr lang="ko-KR" altLang="en-US" dirty="0"/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5048266" y="2561363"/>
              <a:ext cx="865943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571500" indent="-571500">
                <a:buFont typeface="+mj-lt"/>
                <a:buAutoNum type="romanUcPeriod" startAt="3"/>
              </a:pPr>
              <a:r>
                <a:rPr lang="en-US" altLang="ko-KR" sz="3200" spc="-150" dirty="0">
                  <a:solidFill>
                    <a:srgbClr val="FFFFFF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 </a:t>
              </a:r>
              <a:endParaRPr lang="ko-KR" altLang="en-US" dirty="0"/>
            </a:p>
          </p:txBody>
        </p:sp>
        <p:sp>
          <p:nvSpPr>
            <p:cNvPr id="28" name="직사각형 27"/>
            <p:cNvSpPr/>
            <p:nvPr/>
          </p:nvSpPr>
          <p:spPr>
            <a:xfrm>
              <a:off x="7113240" y="2561363"/>
              <a:ext cx="865943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571500" indent="-571500">
                <a:buFont typeface="+mj-lt"/>
                <a:buAutoNum type="romanUcPeriod" startAt="4"/>
              </a:pPr>
              <a:r>
                <a:rPr lang="en-US" altLang="ko-KR" sz="3200" spc="-150" dirty="0">
                  <a:solidFill>
                    <a:srgbClr val="FFFFFF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 </a:t>
              </a:r>
              <a:endParaRPr lang="ko-KR" alt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250873" y="3456523"/>
              <a:ext cx="1220704" cy="2123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</a:rPr>
                <a:t> </a:t>
              </a:r>
              <a:r>
                <a:rPr lang="en-US" altLang="ko-KR" sz="200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Use</a:t>
              </a:r>
              <a:r>
                <a:rPr lang="en-US" altLang="ko-KR" sz="2000" dirty="0">
                  <a:solidFill>
                    <a:schemeClr val="bg1"/>
                  </a:solidFill>
                </a:rPr>
                <a:t> case</a:t>
              </a:r>
              <a:endParaRPr lang="en-US" altLang="ko-KR" sz="2400" spc="-15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352106" y="3456523"/>
              <a:ext cx="1266017" cy="2123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0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특징과 내용</a:t>
              </a:r>
              <a:endParaRPr lang="en-US" altLang="ko-KR" sz="20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8D3E0F15-C6FE-4918-8130-774C89C51171}"/>
              </a:ext>
            </a:extLst>
          </p:cNvPr>
          <p:cNvSpPr txBox="1"/>
          <p:nvPr/>
        </p:nvSpPr>
        <p:spPr>
          <a:xfrm>
            <a:off x="1123771" y="3334468"/>
            <a:ext cx="10823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제안배경</a:t>
            </a:r>
            <a:endParaRPr lang="en-US" altLang="ko-KR" sz="2000" spc="-15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966746C-EE12-4C78-BEE5-FA18F0B1552F}"/>
              </a:ext>
            </a:extLst>
          </p:cNvPr>
          <p:cNvSpPr txBox="1"/>
          <p:nvPr/>
        </p:nvSpPr>
        <p:spPr>
          <a:xfrm>
            <a:off x="7678220" y="3315065"/>
            <a:ext cx="10823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구현배경</a:t>
            </a:r>
            <a:endParaRPr lang="en-US" altLang="ko-KR" sz="2000" spc="-15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106EB5A-BBA2-4240-818B-6E2C80445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2</a:t>
            </a:fld>
            <a:r>
              <a:rPr lang="en-US" altLang="ko-KR" dirty="0"/>
              <a:t> /13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24053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3</a:t>
            </a:fld>
            <a:r>
              <a:rPr lang="en-US" altLang="ko-KR" dirty="0"/>
              <a:t> /13</a:t>
            </a:r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14504" y="0"/>
            <a:ext cx="302688" cy="6858000"/>
            <a:chOff x="-8728" y="0"/>
            <a:chExt cx="302688" cy="6858000"/>
          </a:xfrm>
        </p:grpSpPr>
        <p:sp>
          <p:nvSpPr>
            <p:cNvPr id="6" name="직사각형 5"/>
            <p:cNvSpPr/>
            <p:nvPr userDrawn="1"/>
          </p:nvSpPr>
          <p:spPr>
            <a:xfrm>
              <a:off x="-8728" y="0"/>
              <a:ext cx="302688" cy="6858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/>
            <p:cNvGrpSpPr/>
            <p:nvPr userDrawn="1"/>
          </p:nvGrpSpPr>
          <p:grpSpPr>
            <a:xfrm>
              <a:off x="66176" y="90677"/>
              <a:ext cx="140128" cy="6658856"/>
              <a:chOff x="66176" y="90677"/>
              <a:chExt cx="140128" cy="6658856"/>
            </a:xfrm>
          </p:grpSpPr>
          <p:sp>
            <p:nvSpPr>
              <p:cNvPr id="8" name="모서리가 둥근 직사각형 7"/>
              <p:cNvSpPr/>
              <p:nvPr userDrawn="1"/>
            </p:nvSpPr>
            <p:spPr>
              <a:xfrm>
                <a:off x="66176" y="9067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모서리가 둥근 직사각형 8"/>
              <p:cNvSpPr/>
              <p:nvPr userDrawn="1"/>
            </p:nvSpPr>
            <p:spPr>
              <a:xfrm>
                <a:off x="66176" y="44461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모서리가 둥근 직사각형 9"/>
              <p:cNvSpPr/>
              <p:nvPr userDrawn="1"/>
            </p:nvSpPr>
            <p:spPr>
              <a:xfrm>
                <a:off x="66176" y="79854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모서리가 둥근 직사각형 10"/>
              <p:cNvSpPr/>
              <p:nvPr userDrawn="1"/>
            </p:nvSpPr>
            <p:spPr>
              <a:xfrm>
                <a:off x="66176" y="115248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모서리가 둥근 직사각형 11"/>
              <p:cNvSpPr/>
              <p:nvPr userDrawn="1"/>
            </p:nvSpPr>
            <p:spPr>
              <a:xfrm>
                <a:off x="66176" y="150641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모서리가 둥근 직사각형 12"/>
              <p:cNvSpPr/>
              <p:nvPr userDrawn="1"/>
            </p:nvSpPr>
            <p:spPr>
              <a:xfrm>
                <a:off x="66176" y="186035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모서리가 둥근 직사각형 13"/>
              <p:cNvSpPr/>
              <p:nvPr userDrawn="1"/>
            </p:nvSpPr>
            <p:spPr>
              <a:xfrm>
                <a:off x="66176" y="221428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모서리가 둥근 직사각형 14"/>
              <p:cNvSpPr/>
              <p:nvPr userDrawn="1"/>
            </p:nvSpPr>
            <p:spPr>
              <a:xfrm>
                <a:off x="66176" y="256822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모서리가 둥근 직사각형 15"/>
              <p:cNvSpPr/>
              <p:nvPr userDrawn="1"/>
            </p:nvSpPr>
            <p:spPr>
              <a:xfrm>
                <a:off x="66176" y="292215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모서리가 둥근 직사각형 16"/>
              <p:cNvSpPr/>
              <p:nvPr userDrawn="1"/>
            </p:nvSpPr>
            <p:spPr>
              <a:xfrm>
                <a:off x="66176" y="327609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모서리가 둥근 직사각형 17"/>
              <p:cNvSpPr/>
              <p:nvPr userDrawn="1"/>
            </p:nvSpPr>
            <p:spPr>
              <a:xfrm>
                <a:off x="66176" y="363002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모서리가 둥근 직사각형 18"/>
              <p:cNvSpPr/>
              <p:nvPr userDrawn="1"/>
            </p:nvSpPr>
            <p:spPr>
              <a:xfrm>
                <a:off x="66176" y="398396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모서리가 둥근 직사각형 19"/>
              <p:cNvSpPr/>
              <p:nvPr userDrawn="1"/>
            </p:nvSpPr>
            <p:spPr>
              <a:xfrm>
                <a:off x="66176" y="433789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모서리가 둥근 직사각형 20"/>
              <p:cNvSpPr/>
              <p:nvPr userDrawn="1"/>
            </p:nvSpPr>
            <p:spPr>
              <a:xfrm>
                <a:off x="66176" y="469183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모서리가 둥근 직사각형 21"/>
              <p:cNvSpPr/>
              <p:nvPr userDrawn="1"/>
            </p:nvSpPr>
            <p:spPr>
              <a:xfrm>
                <a:off x="66176" y="504576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모서리가 둥근 직사각형 22"/>
              <p:cNvSpPr/>
              <p:nvPr userDrawn="1"/>
            </p:nvSpPr>
            <p:spPr>
              <a:xfrm>
                <a:off x="66176" y="539970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모서리가 둥근 직사각형 23"/>
              <p:cNvSpPr/>
              <p:nvPr userDrawn="1"/>
            </p:nvSpPr>
            <p:spPr>
              <a:xfrm>
                <a:off x="66176" y="575363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모서리가 둥근 직사각형 24"/>
              <p:cNvSpPr/>
              <p:nvPr userDrawn="1"/>
            </p:nvSpPr>
            <p:spPr>
              <a:xfrm>
                <a:off x="66176" y="610757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모서리가 둥근 직사각형 25"/>
              <p:cNvSpPr/>
              <p:nvPr userDrawn="1"/>
            </p:nvSpPr>
            <p:spPr>
              <a:xfrm>
                <a:off x="66176" y="6461501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51" name="직사각형 50"/>
          <p:cNvSpPr/>
          <p:nvPr/>
        </p:nvSpPr>
        <p:spPr>
          <a:xfrm>
            <a:off x="725098" y="838699"/>
            <a:ext cx="1779630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/>
          <p:cNvSpPr/>
          <p:nvPr/>
        </p:nvSpPr>
        <p:spPr>
          <a:xfrm>
            <a:off x="903473" y="269297"/>
            <a:ext cx="32143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+mj-lt"/>
              <a:buAutoNum type="romanUcPeriod"/>
            </a:pPr>
            <a:r>
              <a:rPr lang="ko-KR" altLang="en-US" sz="2400" dirty="0">
                <a:solidFill>
                  <a:schemeClr val="bg1"/>
                </a:solidFill>
              </a:rPr>
              <a:t>제안배경 </a:t>
            </a:r>
            <a:r>
              <a:rPr lang="en-US" altLang="ko-KR" sz="2400" dirty="0">
                <a:solidFill>
                  <a:schemeClr val="bg1"/>
                </a:solidFill>
              </a:rPr>
              <a:t>(</a:t>
            </a:r>
            <a:r>
              <a:rPr lang="ko-KR" altLang="en-US" sz="2400" dirty="0">
                <a:solidFill>
                  <a:schemeClr val="bg1"/>
                </a:solidFill>
              </a:rPr>
              <a:t>필요성</a:t>
            </a:r>
            <a:r>
              <a:rPr lang="en-US" altLang="ko-KR" sz="2400" dirty="0">
                <a:solidFill>
                  <a:schemeClr val="bg1"/>
                </a:solidFill>
              </a:rPr>
              <a:t>)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sp>
        <p:nvSpPr>
          <p:cNvPr id="56" name="한쪽 모서리가 잘린 사각형 55"/>
          <p:cNvSpPr/>
          <p:nvPr/>
        </p:nvSpPr>
        <p:spPr>
          <a:xfrm flipH="1">
            <a:off x="496150" y="955200"/>
            <a:ext cx="8861503" cy="5633503"/>
          </a:xfrm>
          <a:prstGeom prst="snip1Rect">
            <a:avLst>
              <a:gd name="adj" fmla="val 23281"/>
            </a:avLst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584848" y="1676673"/>
            <a:ext cx="694607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GLC</a:t>
            </a:r>
          </a:p>
          <a:p>
            <a:r>
              <a:rPr lang="en-US" altLang="ko-KR" sz="32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</a:t>
            </a:r>
            <a:r>
              <a:rPr lang="en-US" altLang="ko-KR" sz="3200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Gachon</a:t>
            </a:r>
            <a:r>
              <a:rPr lang="en-US" altLang="ko-KR" sz="32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32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L</a:t>
            </a:r>
            <a:r>
              <a:rPr lang="en-US" altLang="ko-KR" sz="32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ife </a:t>
            </a:r>
            <a:r>
              <a:rPr lang="en-US" altLang="ko-KR" sz="3200" b="1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C</a:t>
            </a:r>
            <a:r>
              <a:rPr lang="en-US" altLang="ko-KR" sz="32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ommunity)</a:t>
            </a:r>
            <a:endParaRPr lang="ko-KR" altLang="en-US" sz="3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F9454C4A-085C-4686-B640-A88204B3EFC9}"/>
              </a:ext>
            </a:extLst>
          </p:cNvPr>
          <p:cNvGrpSpPr/>
          <p:nvPr/>
        </p:nvGrpSpPr>
        <p:grpSpPr>
          <a:xfrm>
            <a:off x="6597278" y="3068960"/>
            <a:ext cx="2283686" cy="3089792"/>
            <a:chOff x="845336" y="1599402"/>
            <a:chExt cx="2379471" cy="3026527"/>
          </a:xfrm>
        </p:grpSpPr>
        <p:sp>
          <p:nvSpPr>
            <p:cNvPr id="35" name="액자 34">
              <a:extLst>
                <a:ext uri="{FF2B5EF4-FFF2-40B4-BE49-F238E27FC236}">
                  <a16:creationId xmlns:a16="http://schemas.microsoft.com/office/drawing/2014/main" id="{5123C18C-7B75-4CFB-B9C4-5CF5EB8E6A1C}"/>
                </a:ext>
              </a:extLst>
            </p:cNvPr>
            <p:cNvSpPr/>
            <p:nvPr/>
          </p:nvSpPr>
          <p:spPr>
            <a:xfrm>
              <a:off x="845336" y="1599402"/>
              <a:ext cx="2379471" cy="3026527"/>
            </a:xfrm>
            <a:prstGeom prst="frame">
              <a:avLst>
                <a:gd name="adj1" fmla="val 157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8CA238-9F6B-4D17-A57B-69131241CCFF}"/>
                </a:ext>
              </a:extLst>
            </p:cNvPr>
            <p:cNvSpPr txBox="1"/>
            <p:nvPr/>
          </p:nvSpPr>
          <p:spPr>
            <a:xfrm>
              <a:off x="1674735" y="1743465"/>
              <a:ext cx="163967" cy="3476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Bef>
                  <a:spcPts val="500"/>
                </a:spcBef>
              </a:pPr>
              <a:endParaRPr lang="en-US" altLang="ko-KR" sz="2000" b="1" spc="-15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3681AAE-51A4-4035-BF6A-3A8BE639C63C}"/>
                </a:ext>
              </a:extLst>
            </p:cNvPr>
            <p:cNvSpPr txBox="1"/>
            <p:nvPr/>
          </p:nvSpPr>
          <p:spPr>
            <a:xfrm>
              <a:off x="1115446" y="2776251"/>
              <a:ext cx="1839267" cy="8943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spcBef>
                  <a:spcPts val="500"/>
                </a:spcBef>
              </a:pPr>
              <a:r>
                <a:rPr lang="ko-KR" altLang="en-US" sz="15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안드로이드 앱을 기획</a:t>
              </a:r>
              <a:endParaRPr lang="en-US" altLang="ko-KR" sz="15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>
                <a:spcBef>
                  <a:spcPts val="500"/>
                </a:spcBef>
              </a:pPr>
              <a:r>
                <a:rPr lang="ko-KR" altLang="en-US" sz="15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해보고 다양한 </a:t>
              </a:r>
              <a:r>
                <a:rPr lang="en-US" altLang="ko-KR" sz="15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API </a:t>
              </a:r>
              <a:r>
                <a:rPr lang="ko-KR" altLang="en-US" sz="15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와 </a:t>
              </a:r>
              <a:endParaRPr lang="en-US" altLang="ko-KR" sz="15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>
                <a:spcBef>
                  <a:spcPts val="500"/>
                </a:spcBef>
              </a:pPr>
              <a:r>
                <a:rPr lang="en-US" altLang="ko-KR" sz="15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UI</a:t>
              </a:r>
              <a:r>
                <a:rPr lang="ko-KR" altLang="en-US" sz="15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구성 </a:t>
              </a:r>
              <a:r>
                <a:rPr lang="ko-KR" altLang="en-US" sz="1500" spc="-150" dirty="0" err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해보고싶다</a:t>
              </a:r>
              <a:r>
                <a:rPr lang="en-US" altLang="ko-KR" sz="15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3CB161CA-3A54-4288-8FF7-A3E03A18F930}"/>
              </a:ext>
            </a:extLst>
          </p:cNvPr>
          <p:cNvGrpSpPr/>
          <p:nvPr/>
        </p:nvGrpSpPr>
        <p:grpSpPr>
          <a:xfrm>
            <a:off x="3547992" y="3068961"/>
            <a:ext cx="2283686" cy="3089792"/>
            <a:chOff x="845336" y="1599402"/>
            <a:chExt cx="2379471" cy="3026527"/>
          </a:xfrm>
        </p:grpSpPr>
        <p:sp>
          <p:nvSpPr>
            <p:cNvPr id="39" name="액자 38">
              <a:extLst>
                <a:ext uri="{FF2B5EF4-FFF2-40B4-BE49-F238E27FC236}">
                  <a16:creationId xmlns:a16="http://schemas.microsoft.com/office/drawing/2014/main" id="{BC946184-2A01-4A8F-9D9C-54C29C11485D}"/>
                </a:ext>
              </a:extLst>
            </p:cNvPr>
            <p:cNvSpPr/>
            <p:nvPr/>
          </p:nvSpPr>
          <p:spPr>
            <a:xfrm>
              <a:off x="845336" y="1599402"/>
              <a:ext cx="2379471" cy="3026527"/>
            </a:xfrm>
            <a:prstGeom prst="frame">
              <a:avLst>
                <a:gd name="adj1" fmla="val 157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4366DDD-D33E-4794-A041-6B4670CE6CDB}"/>
                </a:ext>
              </a:extLst>
            </p:cNvPr>
            <p:cNvSpPr txBox="1"/>
            <p:nvPr/>
          </p:nvSpPr>
          <p:spPr>
            <a:xfrm>
              <a:off x="1674735" y="1743465"/>
              <a:ext cx="163967" cy="3476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Bef>
                  <a:spcPts val="500"/>
                </a:spcBef>
              </a:pPr>
              <a:endParaRPr lang="en-US" altLang="ko-KR" sz="2000" b="1" spc="-15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3728058-75A3-4015-83FB-7F8FD3578F1D}"/>
                </a:ext>
              </a:extLst>
            </p:cNvPr>
            <p:cNvSpPr txBox="1"/>
            <p:nvPr/>
          </p:nvSpPr>
          <p:spPr>
            <a:xfrm>
              <a:off x="974307" y="2776251"/>
              <a:ext cx="2121536" cy="8943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spcBef>
                  <a:spcPts val="500"/>
                </a:spcBef>
              </a:pPr>
              <a:r>
                <a:rPr lang="ko-KR" altLang="en-US" sz="15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페이스북 이나 인스타그램</a:t>
              </a:r>
              <a:endParaRPr lang="en-US" altLang="ko-KR" sz="15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>
                <a:spcBef>
                  <a:spcPts val="500"/>
                </a:spcBef>
              </a:pPr>
              <a:r>
                <a:rPr lang="ko-KR" altLang="en-US" sz="15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같은 </a:t>
              </a:r>
              <a:r>
                <a:rPr lang="en-US" altLang="ko-KR" sz="15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SNS </a:t>
              </a:r>
              <a:r>
                <a:rPr lang="ko-KR" altLang="en-US" sz="15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앱을 만들어 </a:t>
              </a:r>
              <a:endParaRPr lang="en-US" altLang="ko-KR" sz="15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>
                <a:spcBef>
                  <a:spcPts val="500"/>
                </a:spcBef>
              </a:pPr>
              <a:r>
                <a:rPr lang="ko-KR" altLang="en-US" sz="15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보고싶다</a:t>
              </a:r>
              <a:r>
                <a:rPr lang="en-US" altLang="ko-KR" sz="15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81A477C7-DE41-4B3F-BD7F-FE6D69C88A80}"/>
              </a:ext>
            </a:extLst>
          </p:cNvPr>
          <p:cNvGrpSpPr/>
          <p:nvPr/>
        </p:nvGrpSpPr>
        <p:grpSpPr>
          <a:xfrm>
            <a:off x="877498" y="3029772"/>
            <a:ext cx="2283686" cy="3230200"/>
            <a:chOff x="845336" y="1599402"/>
            <a:chExt cx="2379471" cy="3026527"/>
          </a:xfrm>
        </p:grpSpPr>
        <p:sp>
          <p:nvSpPr>
            <p:cNvPr id="43" name="액자 42">
              <a:extLst>
                <a:ext uri="{FF2B5EF4-FFF2-40B4-BE49-F238E27FC236}">
                  <a16:creationId xmlns:a16="http://schemas.microsoft.com/office/drawing/2014/main" id="{C38D3FCD-D9A5-4010-B292-C46BE79AAF50}"/>
                </a:ext>
              </a:extLst>
            </p:cNvPr>
            <p:cNvSpPr/>
            <p:nvPr/>
          </p:nvSpPr>
          <p:spPr>
            <a:xfrm>
              <a:off x="845336" y="1599402"/>
              <a:ext cx="2379471" cy="3026527"/>
            </a:xfrm>
            <a:prstGeom prst="frame">
              <a:avLst>
                <a:gd name="adj1" fmla="val 157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C8D7360-C91A-47B6-829B-C3A82834CB78}"/>
                </a:ext>
              </a:extLst>
            </p:cNvPr>
            <p:cNvSpPr txBox="1"/>
            <p:nvPr/>
          </p:nvSpPr>
          <p:spPr>
            <a:xfrm>
              <a:off x="1674735" y="1743465"/>
              <a:ext cx="163967" cy="3476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Bef>
                  <a:spcPts val="500"/>
                </a:spcBef>
              </a:pPr>
              <a:endParaRPr lang="en-US" altLang="ko-KR" sz="2000" b="1" spc="-15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E7B8316-D3D7-497A-8120-64F79D1C6E66}"/>
                </a:ext>
              </a:extLst>
            </p:cNvPr>
            <p:cNvSpPr txBox="1"/>
            <p:nvPr/>
          </p:nvSpPr>
          <p:spPr>
            <a:xfrm>
              <a:off x="1019019" y="2684905"/>
              <a:ext cx="1976225" cy="11318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spcBef>
                  <a:spcPts val="500"/>
                </a:spcBef>
              </a:pPr>
              <a:r>
                <a:rPr lang="ko-KR" altLang="en-US" sz="15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학교 생활을 하면서</a:t>
              </a:r>
              <a:endParaRPr lang="en-US" altLang="ko-KR" sz="15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>
                <a:spcBef>
                  <a:spcPts val="500"/>
                </a:spcBef>
              </a:pPr>
              <a:r>
                <a:rPr lang="ko-KR" altLang="en-US" sz="15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많이 사용하는 기능을 </a:t>
              </a:r>
              <a:endParaRPr lang="en-US" altLang="ko-KR" sz="15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>
                <a:spcBef>
                  <a:spcPts val="500"/>
                </a:spcBef>
              </a:pPr>
              <a:r>
                <a:rPr lang="ko-KR" altLang="en-US" sz="1500" spc="-150" dirty="0" err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모아놓은</a:t>
              </a:r>
              <a:r>
                <a:rPr lang="ko-KR" altLang="en-US" sz="15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앱이 있었으면</a:t>
              </a:r>
              <a:endParaRPr lang="en-US" altLang="ko-KR" sz="15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algn="ctr">
                <a:spcBef>
                  <a:spcPts val="500"/>
                </a:spcBef>
              </a:pPr>
              <a:r>
                <a:rPr lang="ko-KR" altLang="en-US" sz="15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좋겠다</a:t>
              </a:r>
              <a:r>
                <a:rPr lang="en-US" altLang="ko-KR" sz="1500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</p:txBody>
        </p:sp>
      </p:grpSp>
      <p:pic>
        <p:nvPicPr>
          <p:cNvPr id="28" name="그림 27">
            <a:extLst>
              <a:ext uri="{FF2B5EF4-FFF2-40B4-BE49-F238E27FC236}">
                <a16:creationId xmlns:a16="http://schemas.microsoft.com/office/drawing/2014/main" id="{06494321-BDD7-4AF3-852E-2F2FD7C072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600" y="1302401"/>
            <a:ext cx="1553853" cy="155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925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/>
              <a:pPr/>
              <a:t>4</a:t>
            </a:fld>
            <a:r>
              <a:rPr lang="ko-KR" altLang="en-US" dirty="0"/>
              <a:t> </a:t>
            </a:r>
            <a:r>
              <a:rPr lang="en-US" altLang="ko-KR" dirty="0"/>
              <a:t>/13</a:t>
            </a:r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14504" y="0"/>
            <a:ext cx="302688" cy="6858000"/>
            <a:chOff x="-8728" y="0"/>
            <a:chExt cx="302688" cy="6858000"/>
          </a:xfrm>
        </p:grpSpPr>
        <p:sp>
          <p:nvSpPr>
            <p:cNvPr id="6" name="직사각형 5"/>
            <p:cNvSpPr/>
            <p:nvPr userDrawn="1"/>
          </p:nvSpPr>
          <p:spPr>
            <a:xfrm>
              <a:off x="-8728" y="0"/>
              <a:ext cx="302688" cy="6858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/>
            <p:cNvGrpSpPr/>
            <p:nvPr userDrawn="1"/>
          </p:nvGrpSpPr>
          <p:grpSpPr>
            <a:xfrm>
              <a:off x="66176" y="90677"/>
              <a:ext cx="140128" cy="6658856"/>
              <a:chOff x="66176" y="90677"/>
              <a:chExt cx="140128" cy="6658856"/>
            </a:xfrm>
          </p:grpSpPr>
          <p:sp>
            <p:nvSpPr>
              <p:cNvPr id="8" name="모서리가 둥근 직사각형 7"/>
              <p:cNvSpPr/>
              <p:nvPr userDrawn="1"/>
            </p:nvSpPr>
            <p:spPr>
              <a:xfrm>
                <a:off x="66176" y="9067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모서리가 둥근 직사각형 8"/>
              <p:cNvSpPr/>
              <p:nvPr userDrawn="1"/>
            </p:nvSpPr>
            <p:spPr>
              <a:xfrm>
                <a:off x="66176" y="44461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모서리가 둥근 직사각형 9"/>
              <p:cNvSpPr/>
              <p:nvPr userDrawn="1"/>
            </p:nvSpPr>
            <p:spPr>
              <a:xfrm>
                <a:off x="66176" y="79854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모서리가 둥근 직사각형 10"/>
              <p:cNvSpPr/>
              <p:nvPr userDrawn="1"/>
            </p:nvSpPr>
            <p:spPr>
              <a:xfrm>
                <a:off x="66176" y="115248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모서리가 둥근 직사각형 11"/>
              <p:cNvSpPr/>
              <p:nvPr userDrawn="1"/>
            </p:nvSpPr>
            <p:spPr>
              <a:xfrm>
                <a:off x="66176" y="150641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모서리가 둥근 직사각형 12"/>
              <p:cNvSpPr/>
              <p:nvPr userDrawn="1"/>
            </p:nvSpPr>
            <p:spPr>
              <a:xfrm>
                <a:off x="66176" y="186035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모서리가 둥근 직사각형 13"/>
              <p:cNvSpPr/>
              <p:nvPr userDrawn="1"/>
            </p:nvSpPr>
            <p:spPr>
              <a:xfrm>
                <a:off x="66176" y="221428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모서리가 둥근 직사각형 14"/>
              <p:cNvSpPr/>
              <p:nvPr userDrawn="1"/>
            </p:nvSpPr>
            <p:spPr>
              <a:xfrm>
                <a:off x="66176" y="256822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모서리가 둥근 직사각형 15"/>
              <p:cNvSpPr/>
              <p:nvPr userDrawn="1"/>
            </p:nvSpPr>
            <p:spPr>
              <a:xfrm>
                <a:off x="66176" y="292215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모서리가 둥근 직사각형 16"/>
              <p:cNvSpPr/>
              <p:nvPr userDrawn="1"/>
            </p:nvSpPr>
            <p:spPr>
              <a:xfrm>
                <a:off x="66176" y="327609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모서리가 둥근 직사각형 17"/>
              <p:cNvSpPr/>
              <p:nvPr userDrawn="1"/>
            </p:nvSpPr>
            <p:spPr>
              <a:xfrm>
                <a:off x="66176" y="363002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모서리가 둥근 직사각형 18"/>
              <p:cNvSpPr/>
              <p:nvPr userDrawn="1"/>
            </p:nvSpPr>
            <p:spPr>
              <a:xfrm>
                <a:off x="66176" y="398396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모서리가 둥근 직사각형 19"/>
              <p:cNvSpPr/>
              <p:nvPr userDrawn="1"/>
            </p:nvSpPr>
            <p:spPr>
              <a:xfrm>
                <a:off x="66176" y="433789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모서리가 둥근 직사각형 20"/>
              <p:cNvSpPr/>
              <p:nvPr userDrawn="1"/>
            </p:nvSpPr>
            <p:spPr>
              <a:xfrm>
                <a:off x="66176" y="469183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모서리가 둥근 직사각형 21"/>
              <p:cNvSpPr/>
              <p:nvPr userDrawn="1"/>
            </p:nvSpPr>
            <p:spPr>
              <a:xfrm>
                <a:off x="66176" y="504576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모서리가 둥근 직사각형 22"/>
              <p:cNvSpPr/>
              <p:nvPr userDrawn="1"/>
            </p:nvSpPr>
            <p:spPr>
              <a:xfrm>
                <a:off x="66176" y="539970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모서리가 둥근 직사각형 23"/>
              <p:cNvSpPr/>
              <p:nvPr userDrawn="1"/>
            </p:nvSpPr>
            <p:spPr>
              <a:xfrm>
                <a:off x="66176" y="575363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모서리가 둥근 직사각형 24"/>
              <p:cNvSpPr/>
              <p:nvPr userDrawn="1"/>
            </p:nvSpPr>
            <p:spPr>
              <a:xfrm>
                <a:off x="66176" y="610757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모서리가 둥근 직사각형 25"/>
              <p:cNvSpPr/>
              <p:nvPr userDrawn="1"/>
            </p:nvSpPr>
            <p:spPr>
              <a:xfrm>
                <a:off x="66176" y="6461501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51" name="직사각형 50"/>
          <p:cNvSpPr/>
          <p:nvPr/>
        </p:nvSpPr>
        <p:spPr>
          <a:xfrm>
            <a:off x="704528" y="798547"/>
            <a:ext cx="2141239" cy="555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772597" y="293465"/>
            <a:ext cx="86594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+mj-lt"/>
              <a:buAutoNum type="romanUcPeriod" startAt="3"/>
            </a:pPr>
            <a:r>
              <a:rPr lang="en-US" altLang="ko-KR" sz="3200" spc="-150" dirty="0">
                <a:solidFill>
                  <a:srgbClr val="FFFFFF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endParaRPr lang="ko-KR" alt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1280592" y="320239"/>
            <a:ext cx="4315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프로젝트 특징</a:t>
            </a:r>
            <a:endParaRPr lang="en-US" altLang="ko-KR" sz="2800" spc="-15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21F22E7A-2B58-4614-AE07-A06064BC1611}"/>
              </a:ext>
            </a:extLst>
          </p:cNvPr>
          <p:cNvGrpSpPr/>
          <p:nvPr/>
        </p:nvGrpSpPr>
        <p:grpSpPr>
          <a:xfrm>
            <a:off x="358585" y="1296498"/>
            <a:ext cx="9124445" cy="5012822"/>
            <a:chOff x="845336" y="1599402"/>
            <a:chExt cx="2379471" cy="3026527"/>
          </a:xfrm>
        </p:grpSpPr>
        <p:sp>
          <p:nvSpPr>
            <p:cNvPr id="38" name="액자 37">
              <a:extLst>
                <a:ext uri="{FF2B5EF4-FFF2-40B4-BE49-F238E27FC236}">
                  <a16:creationId xmlns:a16="http://schemas.microsoft.com/office/drawing/2014/main" id="{D43895BF-297A-4460-98B1-3ACABACDA2AC}"/>
                </a:ext>
              </a:extLst>
            </p:cNvPr>
            <p:cNvSpPr/>
            <p:nvPr/>
          </p:nvSpPr>
          <p:spPr>
            <a:xfrm>
              <a:off x="845336" y="1599402"/>
              <a:ext cx="2379471" cy="3026527"/>
            </a:xfrm>
            <a:prstGeom prst="frame">
              <a:avLst>
                <a:gd name="adj1" fmla="val 157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6D55B99-505C-47A1-90B9-E9D4E9E3CDFE}"/>
                </a:ext>
              </a:extLst>
            </p:cNvPr>
            <p:cNvSpPr txBox="1"/>
            <p:nvPr/>
          </p:nvSpPr>
          <p:spPr>
            <a:xfrm>
              <a:off x="1674735" y="1743465"/>
              <a:ext cx="163967" cy="3476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Bef>
                  <a:spcPts val="500"/>
                </a:spcBef>
              </a:pPr>
              <a:endParaRPr lang="en-US" altLang="ko-KR" sz="2000" b="1" spc="-15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</p:grp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1C5811E-A182-4882-9D38-F85E61AFB513}"/>
              </a:ext>
            </a:extLst>
          </p:cNvPr>
          <p:cNvSpPr/>
          <p:nvPr/>
        </p:nvSpPr>
        <p:spPr>
          <a:xfrm>
            <a:off x="416496" y="942563"/>
            <a:ext cx="2429271" cy="61683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GLC</a:t>
            </a:r>
            <a:endParaRPr lang="ko-KR" altLang="en-US" dirty="0"/>
          </a:p>
        </p:txBody>
      </p:sp>
      <p:pic>
        <p:nvPicPr>
          <p:cNvPr id="1026" name="Picture 2" descr="ê´ë ¨ ì´ë¯¸ì§">
            <a:extLst>
              <a:ext uri="{FF2B5EF4-FFF2-40B4-BE49-F238E27FC236}">
                <a16:creationId xmlns:a16="http://schemas.microsoft.com/office/drawing/2014/main" id="{C01E585D-2626-4694-A398-358AC492D5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999" y="2464948"/>
            <a:ext cx="2628011" cy="1710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rebaseì ëí ì´ë¯¸ì§ ê²ìê²°ê³¼">
            <a:extLst>
              <a:ext uri="{FF2B5EF4-FFF2-40B4-BE49-F238E27FC236}">
                <a16:creationId xmlns:a16="http://schemas.microsoft.com/office/drawing/2014/main" id="{2148ECB9-2CB0-40B0-AB46-03460FCEE8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2288" y="2464824"/>
            <a:ext cx="2281424" cy="1711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irebaseì ëí ì´ë¯¸ì§ ê²ìê²°ê³¼">
            <a:extLst>
              <a:ext uri="{FF2B5EF4-FFF2-40B4-BE49-F238E27FC236}">
                <a16:creationId xmlns:a16="http://schemas.microsoft.com/office/drawing/2014/main" id="{61B48D00-4F6C-4CD0-B97F-7CD354E37A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1342" y="2502319"/>
            <a:ext cx="2441798" cy="1673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3FD5EB03-29DF-4D1B-981B-D11C31200636}"/>
              </a:ext>
            </a:extLst>
          </p:cNvPr>
          <p:cNvSpPr/>
          <p:nvPr/>
        </p:nvSpPr>
        <p:spPr>
          <a:xfrm>
            <a:off x="1352600" y="1838609"/>
            <a:ext cx="1296144" cy="5479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언어</a:t>
            </a: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BA714157-F8F4-42A2-81A2-21CB7AAF1916}"/>
              </a:ext>
            </a:extLst>
          </p:cNvPr>
          <p:cNvSpPr/>
          <p:nvPr/>
        </p:nvSpPr>
        <p:spPr>
          <a:xfrm>
            <a:off x="7237226" y="1892744"/>
            <a:ext cx="1296144" cy="5479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나눔고딕" panose="020D0604000000000000" pitchFamily="50" charset="-127"/>
                <a:ea typeface="나눔고딕" panose="020D0604000000000000" pitchFamily="50" charset="-127"/>
              </a:rPr>
              <a:t>DB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F7DAA0DE-9E34-4F34-AF3D-046681F75A2C}"/>
              </a:ext>
            </a:extLst>
          </p:cNvPr>
          <p:cNvSpPr/>
          <p:nvPr/>
        </p:nvSpPr>
        <p:spPr>
          <a:xfrm>
            <a:off x="4294913" y="1860352"/>
            <a:ext cx="1296144" cy="5479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서버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14AF70C-FAFE-4635-98F0-FA90B5C8D46D}"/>
              </a:ext>
            </a:extLst>
          </p:cNvPr>
          <p:cNvSpPr txBox="1"/>
          <p:nvPr/>
        </p:nvSpPr>
        <p:spPr>
          <a:xfrm>
            <a:off x="920552" y="4271994"/>
            <a:ext cx="22322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Kotlin</a:t>
            </a:r>
            <a:endParaRPr lang="ko-KR" altLang="en-US" sz="2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3FB610A-1E34-44EC-ACF8-F34635AB9A48}"/>
              </a:ext>
            </a:extLst>
          </p:cNvPr>
          <p:cNvSpPr txBox="1"/>
          <p:nvPr/>
        </p:nvSpPr>
        <p:spPr>
          <a:xfrm>
            <a:off x="3836876" y="4251080"/>
            <a:ext cx="22322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Google 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Firebase</a:t>
            </a:r>
            <a:endParaRPr lang="ko-KR" altLang="en-US" sz="20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50F9B3E-6BB0-430F-922F-0F58A2EAC7A1}"/>
              </a:ext>
            </a:extLst>
          </p:cNvPr>
          <p:cNvSpPr txBox="1"/>
          <p:nvPr/>
        </p:nvSpPr>
        <p:spPr>
          <a:xfrm>
            <a:off x="6773624" y="4333533"/>
            <a:ext cx="22322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Firebase</a:t>
            </a:r>
            <a:endParaRPr lang="en-US" altLang="ko-KR" sz="12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Realtime database</a:t>
            </a:r>
          </a:p>
          <a:p>
            <a:pPr algn="ctr"/>
            <a:r>
              <a:rPr lang="en-US" altLang="ko-KR" sz="16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(NoSQL)</a:t>
            </a:r>
            <a:endParaRPr lang="ko-KR" altLang="en-US" sz="16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0683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5</a:t>
            </a:fld>
            <a:r>
              <a:rPr lang="en-US" altLang="ko-KR" dirty="0"/>
              <a:t> /13</a:t>
            </a:r>
            <a:endParaRPr lang="ko-KR" altLang="en-US" dirty="0"/>
          </a:p>
        </p:txBody>
      </p:sp>
      <p:grpSp>
        <p:nvGrpSpPr>
          <p:cNvPr id="5" name="그룹 4"/>
          <p:cNvGrpSpPr/>
          <p:nvPr/>
        </p:nvGrpSpPr>
        <p:grpSpPr>
          <a:xfrm>
            <a:off x="14504" y="0"/>
            <a:ext cx="302688" cy="6858000"/>
            <a:chOff x="-8728" y="0"/>
            <a:chExt cx="302688" cy="6858000"/>
          </a:xfrm>
        </p:grpSpPr>
        <p:sp>
          <p:nvSpPr>
            <p:cNvPr id="6" name="직사각형 5"/>
            <p:cNvSpPr/>
            <p:nvPr userDrawn="1"/>
          </p:nvSpPr>
          <p:spPr>
            <a:xfrm>
              <a:off x="-8728" y="0"/>
              <a:ext cx="302688" cy="6858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/>
            <p:cNvGrpSpPr/>
            <p:nvPr userDrawn="1"/>
          </p:nvGrpSpPr>
          <p:grpSpPr>
            <a:xfrm>
              <a:off x="66176" y="90677"/>
              <a:ext cx="140128" cy="6658856"/>
              <a:chOff x="66176" y="90677"/>
              <a:chExt cx="140128" cy="6658856"/>
            </a:xfrm>
          </p:grpSpPr>
          <p:sp>
            <p:nvSpPr>
              <p:cNvPr id="8" name="모서리가 둥근 직사각형 7"/>
              <p:cNvSpPr/>
              <p:nvPr userDrawn="1"/>
            </p:nvSpPr>
            <p:spPr>
              <a:xfrm>
                <a:off x="66176" y="9067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모서리가 둥근 직사각형 8"/>
              <p:cNvSpPr/>
              <p:nvPr userDrawn="1"/>
            </p:nvSpPr>
            <p:spPr>
              <a:xfrm>
                <a:off x="66176" y="44461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모서리가 둥근 직사각형 9"/>
              <p:cNvSpPr/>
              <p:nvPr userDrawn="1"/>
            </p:nvSpPr>
            <p:spPr>
              <a:xfrm>
                <a:off x="66176" y="79854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모서리가 둥근 직사각형 10"/>
              <p:cNvSpPr/>
              <p:nvPr userDrawn="1"/>
            </p:nvSpPr>
            <p:spPr>
              <a:xfrm>
                <a:off x="66176" y="115248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모서리가 둥근 직사각형 11"/>
              <p:cNvSpPr/>
              <p:nvPr userDrawn="1"/>
            </p:nvSpPr>
            <p:spPr>
              <a:xfrm>
                <a:off x="66176" y="150641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모서리가 둥근 직사각형 12"/>
              <p:cNvSpPr/>
              <p:nvPr userDrawn="1"/>
            </p:nvSpPr>
            <p:spPr>
              <a:xfrm>
                <a:off x="66176" y="186035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모서리가 둥근 직사각형 13"/>
              <p:cNvSpPr/>
              <p:nvPr userDrawn="1"/>
            </p:nvSpPr>
            <p:spPr>
              <a:xfrm>
                <a:off x="66176" y="221428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모서리가 둥근 직사각형 14"/>
              <p:cNvSpPr/>
              <p:nvPr userDrawn="1"/>
            </p:nvSpPr>
            <p:spPr>
              <a:xfrm>
                <a:off x="66176" y="256822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모서리가 둥근 직사각형 15"/>
              <p:cNvSpPr/>
              <p:nvPr userDrawn="1"/>
            </p:nvSpPr>
            <p:spPr>
              <a:xfrm>
                <a:off x="66176" y="292215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모서리가 둥근 직사각형 16"/>
              <p:cNvSpPr/>
              <p:nvPr userDrawn="1"/>
            </p:nvSpPr>
            <p:spPr>
              <a:xfrm>
                <a:off x="66176" y="327609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모서리가 둥근 직사각형 17"/>
              <p:cNvSpPr/>
              <p:nvPr userDrawn="1"/>
            </p:nvSpPr>
            <p:spPr>
              <a:xfrm>
                <a:off x="66176" y="363002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모서리가 둥근 직사각형 18"/>
              <p:cNvSpPr/>
              <p:nvPr userDrawn="1"/>
            </p:nvSpPr>
            <p:spPr>
              <a:xfrm>
                <a:off x="66176" y="398396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모서리가 둥근 직사각형 19"/>
              <p:cNvSpPr/>
              <p:nvPr userDrawn="1"/>
            </p:nvSpPr>
            <p:spPr>
              <a:xfrm>
                <a:off x="66176" y="433789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모서리가 둥근 직사각형 20"/>
              <p:cNvSpPr/>
              <p:nvPr userDrawn="1"/>
            </p:nvSpPr>
            <p:spPr>
              <a:xfrm>
                <a:off x="66176" y="469183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모서리가 둥근 직사각형 21"/>
              <p:cNvSpPr/>
              <p:nvPr userDrawn="1"/>
            </p:nvSpPr>
            <p:spPr>
              <a:xfrm>
                <a:off x="66176" y="504576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모서리가 둥근 직사각형 22"/>
              <p:cNvSpPr/>
              <p:nvPr userDrawn="1"/>
            </p:nvSpPr>
            <p:spPr>
              <a:xfrm>
                <a:off x="66176" y="539970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모서리가 둥근 직사각형 23"/>
              <p:cNvSpPr/>
              <p:nvPr userDrawn="1"/>
            </p:nvSpPr>
            <p:spPr>
              <a:xfrm>
                <a:off x="66176" y="575363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모서리가 둥근 직사각형 24"/>
              <p:cNvSpPr/>
              <p:nvPr userDrawn="1"/>
            </p:nvSpPr>
            <p:spPr>
              <a:xfrm>
                <a:off x="66176" y="610757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모서리가 둥근 직사각형 25"/>
              <p:cNvSpPr/>
              <p:nvPr userDrawn="1"/>
            </p:nvSpPr>
            <p:spPr>
              <a:xfrm>
                <a:off x="66176" y="6461501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51" name="직사각형 50"/>
          <p:cNvSpPr/>
          <p:nvPr/>
        </p:nvSpPr>
        <p:spPr>
          <a:xfrm>
            <a:off x="704528" y="798547"/>
            <a:ext cx="2141239" cy="555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772597" y="293465"/>
            <a:ext cx="86594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+mj-lt"/>
              <a:buAutoNum type="romanUcPeriod" startAt="3"/>
            </a:pPr>
            <a:r>
              <a:rPr lang="en-US" altLang="ko-KR" sz="3200" spc="-150" dirty="0">
                <a:solidFill>
                  <a:srgbClr val="FFFFFF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endParaRPr lang="ko-KR" alt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1280592" y="320239"/>
            <a:ext cx="4315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Use</a:t>
            </a:r>
            <a:r>
              <a:rPr lang="en-US" altLang="ko-KR" sz="2800" spc="-15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Case</a:t>
            </a:r>
          </a:p>
        </p:txBody>
      </p:sp>
      <p:sp>
        <p:nvSpPr>
          <p:cNvPr id="27" name="오른쪽 화살표 26"/>
          <p:cNvSpPr/>
          <p:nvPr/>
        </p:nvSpPr>
        <p:spPr>
          <a:xfrm>
            <a:off x="1556886" y="2966273"/>
            <a:ext cx="552270" cy="371359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-51084" y="3604758"/>
            <a:ext cx="2160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사용자</a:t>
            </a:r>
            <a:endParaRPr lang="ko-KR" alt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5332607-CA30-4EB4-A723-7CE82F951091}"/>
              </a:ext>
            </a:extLst>
          </p:cNvPr>
          <p:cNvSpPr txBox="1"/>
          <p:nvPr/>
        </p:nvSpPr>
        <p:spPr>
          <a:xfrm>
            <a:off x="2207787" y="2871081"/>
            <a:ext cx="1161038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로그인</a:t>
            </a:r>
            <a:endParaRPr lang="en-US" altLang="ko-KR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회원가입</a:t>
            </a:r>
          </a:p>
        </p:txBody>
      </p: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7BCD6D5B-FC59-4212-A055-313247DA7D46}"/>
              </a:ext>
            </a:extLst>
          </p:cNvPr>
          <p:cNvGrpSpPr/>
          <p:nvPr/>
        </p:nvGrpSpPr>
        <p:grpSpPr>
          <a:xfrm>
            <a:off x="415822" y="939903"/>
            <a:ext cx="9289706" cy="5597858"/>
            <a:chOff x="845336" y="1599402"/>
            <a:chExt cx="2379471" cy="3026527"/>
          </a:xfrm>
        </p:grpSpPr>
        <p:sp>
          <p:nvSpPr>
            <p:cNvPr id="52" name="액자 51">
              <a:extLst>
                <a:ext uri="{FF2B5EF4-FFF2-40B4-BE49-F238E27FC236}">
                  <a16:creationId xmlns:a16="http://schemas.microsoft.com/office/drawing/2014/main" id="{4FF4F891-4DDD-474B-8F68-7C30E7B07134}"/>
                </a:ext>
              </a:extLst>
            </p:cNvPr>
            <p:cNvSpPr/>
            <p:nvPr/>
          </p:nvSpPr>
          <p:spPr>
            <a:xfrm>
              <a:off x="845336" y="1599402"/>
              <a:ext cx="2379471" cy="3026527"/>
            </a:xfrm>
            <a:prstGeom prst="frame">
              <a:avLst>
                <a:gd name="adj1" fmla="val 157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DA42B652-7FBA-4C35-A0AF-0357FD81C07F}"/>
                </a:ext>
              </a:extLst>
            </p:cNvPr>
            <p:cNvSpPr txBox="1"/>
            <p:nvPr/>
          </p:nvSpPr>
          <p:spPr>
            <a:xfrm>
              <a:off x="1674735" y="1743465"/>
              <a:ext cx="163967" cy="3476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Bef>
                  <a:spcPts val="500"/>
                </a:spcBef>
              </a:pPr>
              <a:endParaRPr lang="en-US" altLang="ko-KR" sz="2000" b="1" spc="-15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</p:grpSp>
      <p:pic>
        <p:nvPicPr>
          <p:cNvPr id="29" name="그림 28">
            <a:extLst>
              <a:ext uri="{FF2B5EF4-FFF2-40B4-BE49-F238E27FC236}">
                <a16:creationId xmlns:a16="http://schemas.microsoft.com/office/drawing/2014/main" id="{0D0C9C5B-37A9-4F2F-AB1A-A9AEEC94FE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809" y="2563859"/>
            <a:ext cx="918453" cy="944695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BFEB89B5-8BF5-4EFA-B91A-49D2423E9E3C}"/>
              </a:ext>
            </a:extLst>
          </p:cNvPr>
          <p:cNvSpPr txBox="1"/>
          <p:nvPr/>
        </p:nvSpPr>
        <p:spPr>
          <a:xfrm>
            <a:off x="4305838" y="2848503"/>
            <a:ext cx="1161038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메인화면</a:t>
            </a:r>
            <a:endParaRPr lang="en-US" altLang="ko-KR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endParaRPr lang="ko-KR" altLang="en-US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4" name="오른쪽 화살표 26">
            <a:extLst>
              <a:ext uri="{FF2B5EF4-FFF2-40B4-BE49-F238E27FC236}">
                <a16:creationId xmlns:a16="http://schemas.microsoft.com/office/drawing/2014/main" id="{7AA7CE51-B0C1-49A6-83B1-4C59CCF7C8CF}"/>
              </a:ext>
            </a:extLst>
          </p:cNvPr>
          <p:cNvSpPr/>
          <p:nvPr/>
        </p:nvSpPr>
        <p:spPr>
          <a:xfrm>
            <a:off x="3654938" y="2989703"/>
            <a:ext cx="552270" cy="371359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55" name="오른쪽 화살표 26">
            <a:extLst>
              <a:ext uri="{FF2B5EF4-FFF2-40B4-BE49-F238E27FC236}">
                <a16:creationId xmlns:a16="http://schemas.microsoft.com/office/drawing/2014/main" id="{BA2424B9-647A-4640-98B7-59322F8CFE6D}"/>
              </a:ext>
            </a:extLst>
          </p:cNvPr>
          <p:cNvSpPr/>
          <p:nvPr/>
        </p:nvSpPr>
        <p:spPr>
          <a:xfrm>
            <a:off x="5817096" y="3008566"/>
            <a:ext cx="552270" cy="371359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D1C86E4-5151-430B-9D7B-A68552C35CDF}"/>
              </a:ext>
            </a:extLst>
          </p:cNvPr>
          <p:cNvSpPr txBox="1"/>
          <p:nvPr/>
        </p:nvSpPr>
        <p:spPr>
          <a:xfrm>
            <a:off x="6799163" y="1502053"/>
            <a:ext cx="1161038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SNS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	</a:t>
            </a:r>
            <a:endParaRPr lang="ko-KR" altLang="en-US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61A59A0-FDB9-4042-A949-92AFDBD61F36}"/>
              </a:ext>
            </a:extLst>
          </p:cNvPr>
          <p:cNvSpPr txBox="1"/>
          <p:nvPr/>
        </p:nvSpPr>
        <p:spPr>
          <a:xfrm>
            <a:off x="6799163" y="2438082"/>
            <a:ext cx="1161038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지하철</a:t>
            </a:r>
            <a:endParaRPr lang="en-US" altLang="ko-KR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endParaRPr lang="ko-KR" altLang="en-US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609879A-CE95-4450-8E75-8ADD0DC21FBC}"/>
              </a:ext>
            </a:extLst>
          </p:cNvPr>
          <p:cNvSpPr txBox="1"/>
          <p:nvPr/>
        </p:nvSpPr>
        <p:spPr>
          <a:xfrm>
            <a:off x="6782048" y="3369750"/>
            <a:ext cx="1161038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학식</a:t>
            </a:r>
            <a:endParaRPr lang="en-US" altLang="ko-KR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endParaRPr lang="ko-KR" altLang="en-US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1D205B3-36D5-40B4-A111-981AA17D6BD5}"/>
              </a:ext>
            </a:extLst>
          </p:cNvPr>
          <p:cNvSpPr txBox="1"/>
          <p:nvPr/>
        </p:nvSpPr>
        <p:spPr>
          <a:xfrm>
            <a:off x="6799163" y="4296689"/>
            <a:ext cx="1161038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공지사항</a:t>
            </a:r>
            <a:endParaRPr lang="en-US" altLang="ko-KR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endParaRPr lang="ko-KR" altLang="en-US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0BA50DBA-E7F0-4AD0-BE03-83FE70839A9F}"/>
              </a:ext>
            </a:extLst>
          </p:cNvPr>
          <p:cNvSpPr txBox="1"/>
          <p:nvPr/>
        </p:nvSpPr>
        <p:spPr>
          <a:xfrm>
            <a:off x="6782048" y="5228090"/>
            <a:ext cx="1161038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날씨</a:t>
            </a:r>
            <a:endParaRPr lang="en-US" altLang="ko-KR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endParaRPr lang="ko-KR" altLang="en-US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5AB63FE-26B8-4730-AD90-FA3C76F246E2}"/>
              </a:ext>
            </a:extLst>
          </p:cNvPr>
          <p:cNvSpPr txBox="1"/>
          <p:nvPr/>
        </p:nvSpPr>
        <p:spPr>
          <a:xfrm>
            <a:off x="8329140" y="1474447"/>
            <a:ext cx="1161038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글쓰기</a:t>
            </a:r>
            <a:endParaRPr lang="en-US" altLang="ko-KR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	</a:t>
            </a:r>
            <a:endParaRPr lang="ko-KR" altLang="en-US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80A88D8-B717-4006-908D-0ED79097F435}"/>
              </a:ext>
            </a:extLst>
          </p:cNvPr>
          <p:cNvSpPr txBox="1"/>
          <p:nvPr/>
        </p:nvSpPr>
        <p:spPr>
          <a:xfrm>
            <a:off x="8284452" y="3361062"/>
            <a:ext cx="1161038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학식 세부메뉴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2C8F755-33E4-4BF3-992A-4CC44E9E9FE3}"/>
              </a:ext>
            </a:extLst>
          </p:cNvPr>
          <p:cNvSpPr txBox="1"/>
          <p:nvPr/>
        </p:nvSpPr>
        <p:spPr>
          <a:xfrm>
            <a:off x="8252345" y="4296689"/>
            <a:ext cx="1161038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공지사항 </a:t>
            </a:r>
            <a: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Web</a:t>
            </a:r>
            <a:endParaRPr lang="ko-KR" altLang="en-US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87004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14504" y="0"/>
            <a:ext cx="302688" cy="6858000"/>
            <a:chOff x="-8728" y="0"/>
            <a:chExt cx="302688" cy="6858000"/>
          </a:xfrm>
        </p:grpSpPr>
        <p:sp>
          <p:nvSpPr>
            <p:cNvPr id="6" name="직사각형 5"/>
            <p:cNvSpPr/>
            <p:nvPr userDrawn="1"/>
          </p:nvSpPr>
          <p:spPr>
            <a:xfrm>
              <a:off x="-8728" y="0"/>
              <a:ext cx="302688" cy="6858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/>
            <p:cNvGrpSpPr/>
            <p:nvPr userDrawn="1"/>
          </p:nvGrpSpPr>
          <p:grpSpPr>
            <a:xfrm>
              <a:off x="66176" y="90677"/>
              <a:ext cx="140128" cy="6658856"/>
              <a:chOff x="66176" y="90677"/>
              <a:chExt cx="140128" cy="6658856"/>
            </a:xfrm>
          </p:grpSpPr>
          <p:sp>
            <p:nvSpPr>
              <p:cNvPr id="8" name="모서리가 둥근 직사각형 7"/>
              <p:cNvSpPr/>
              <p:nvPr userDrawn="1"/>
            </p:nvSpPr>
            <p:spPr>
              <a:xfrm>
                <a:off x="66176" y="9067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모서리가 둥근 직사각형 8"/>
              <p:cNvSpPr/>
              <p:nvPr userDrawn="1"/>
            </p:nvSpPr>
            <p:spPr>
              <a:xfrm>
                <a:off x="66176" y="44461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모서리가 둥근 직사각형 9"/>
              <p:cNvSpPr/>
              <p:nvPr userDrawn="1"/>
            </p:nvSpPr>
            <p:spPr>
              <a:xfrm>
                <a:off x="66176" y="79854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모서리가 둥근 직사각형 10"/>
              <p:cNvSpPr/>
              <p:nvPr userDrawn="1"/>
            </p:nvSpPr>
            <p:spPr>
              <a:xfrm>
                <a:off x="66176" y="115248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모서리가 둥근 직사각형 11"/>
              <p:cNvSpPr/>
              <p:nvPr userDrawn="1"/>
            </p:nvSpPr>
            <p:spPr>
              <a:xfrm>
                <a:off x="66176" y="150641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모서리가 둥근 직사각형 12"/>
              <p:cNvSpPr/>
              <p:nvPr userDrawn="1"/>
            </p:nvSpPr>
            <p:spPr>
              <a:xfrm>
                <a:off x="66176" y="186035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모서리가 둥근 직사각형 13"/>
              <p:cNvSpPr/>
              <p:nvPr userDrawn="1"/>
            </p:nvSpPr>
            <p:spPr>
              <a:xfrm>
                <a:off x="66176" y="221428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모서리가 둥근 직사각형 14"/>
              <p:cNvSpPr/>
              <p:nvPr userDrawn="1"/>
            </p:nvSpPr>
            <p:spPr>
              <a:xfrm>
                <a:off x="66176" y="256822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모서리가 둥근 직사각형 15"/>
              <p:cNvSpPr/>
              <p:nvPr userDrawn="1"/>
            </p:nvSpPr>
            <p:spPr>
              <a:xfrm>
                <a:off x="66176" y="292215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모서리가 둥근 직사각형 16"/>
              <p:cNvSpPr/>
              <p:nvPr userDrawn="1"/>
            </p:nvSpPr>
            <p:spPr>
              <a:xfrm>
                <a:off x="66176" y="327609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모서리가 둥근 직사각형 17"/>
              <p:cNvSpPr/>
              <p:nvPr userDrawn="1"/>
            </p:nvSpPr>
            <p:spPr>
              <a:xfrm>
                <a:off x="66176" y="363002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모서리가 둥근 직사각형 18"/>
              <p:cNvSpPr/>
              <p:nvPr userDrawn="1"/>
            </p:nvSpPr>
            <p:spPr>
              <a:xfrm>
                <a:off x="66176" y="398396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모서리가 둥근 직사각형 19"/>
              <p:cNvSpPr/>
              <p:nvPr userDrawn="1"/>
            </p:nvSpPr>
            <p:spPr>
              <a:xfrm>
                <a:off x="66176" y="433789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모서리가 둥근 직사각형 20"/>
              <p:cNvSpPr/>
              <p:nvPr userDrawn="1"/>
            </p:nvSpPr>
            <p:spPr>
              <a:xfrm>
                <a:off x="66176" y="469183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모서리가 둥근 직사각형 21"/>
              <p:cNvSpPr/>
              <p:nvPr userDrawn="1"/>
            </p:nvSpPr>
            <p:spPr>
              <a:xfrm>
                <a:off x="66176" y="504576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모서리가 둥근 직사각형 22"/>
              <p:cNvSpPr/>
              <p:nvPr userDrawn="1"/>
            </p:nvSpPr>
            <p:spPr>
              <a:xfrm>
                <a:off x="66176" y="539970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모서리가 둥근 직사각형 23"/>
              <p:cNvSpPr/>
              <p:nvPr userDrawn="1"/>
            </p:nvSpPr>
            <p:spPr>
              <a:xfrm>
                <a:off x="66176" y="575363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모서리가 둥근 직사각형 24"/>
              <p:cNvSpPr/>
              <p:nvPr userDrawn="1"/>
            </p:nvSpPr>
            <p:spPr>
              <a:xfrm>
                <a:off x="66176" y="610757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모서리가 둥근 직사각형 25"/>
              <p:cNvSpPr/>
              <p:nvPr userDrawn="1"/>
            </p:nvSpPr>
            <p:spPr>
              <a:xfrm>
                <a:off x="66176" y="6461501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51" name="직사각형 50"/>
          <p:cNvSpPr/>
          <p:nvPr/>
        </p:nvSpPr>
        <p:spPr>
          <a:xfrm>
            <a:off x="704528" y="798547"/>
            <a:ext cx="2141239" cy="555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772597" y="293465"/>
            <a:ext cx="86594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+mj-lt"/>
              <a:buAutoNum type="romanUcPeriod" startAt="3"/>
            </a:pPr>
            <a:r>
              <a:rPr lang="en-US" altLang="ko-KR" sz="3200" spc="-150" dirty="0">
                <a:solidFill>
                  <a:srgbClr val="FFFFFF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endParaRPr lang="ko-KR" alt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1280592" y="320239"/>
            <a:ext cx="4315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개발내용</a:t>
            </a:r>
            <a:r>
              <a:rPr lang="en-US" altLang="ko-KR" sz="28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8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회원관리</a:t>
            </a:r>
            <a:endParaRPr lang="en-US" altLang="ko-KR" sz="2800" spc="-15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917484" y="5648596"/>
            <a:ext cx="1715326" cy="707886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로그인 </a:t>
            </a:r>
            <a:endParaRPr lang="en-US" altLang="ko-KR" sz="20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algn="ctr"/>
            <a:r>
              <a:rPr lang="ko-KR" altLang="en-US" sz="200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화면</a:t>
            </a:r>
            <a:endParaRPr lang="ko-KR" altLang="en-US" sz="140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21F22E7A-2B58-4614-AE07-A06064BC1611}"/>
              </a:ext>
            </a:extLst>
          </p:cNvPr>
          <p:cNvGrpSpPr/>
          <p:nvPr/>
        </p:nvGrpSpPr>
        <p:grpSpPr>
          <a:xfrm>
            <a:off x="317192" y="1307057"/>
            <a:ext cx="9388335" cy="5362303"/>
            <a:chOff x="845336" y="1599402"/>
            <a:chExt cx="2379471" cy="3026527"/>
          </a:xfrm>
        </p:grpSpPr>
        <p:sp>
          <p:nvSpPr>
            <p:cNvPr id="38" name="액자 37">
              <a:extLst>
                <a:ext uri="{FF2B5EF4-FFF2-40B4-BE49-F238E27FC236}">
                  <a16:creationId xmlns:a16="http://schemas.microsoft.com/office/drawing/2014/main" id="{D43895BF-297A-4460-98B1-3ACABACDA2AC}"/>
                </a:ext>
              </a:extLst>
            </p:cNvPr>
            <p:cNvSpPr/>
            <p:nvPr/>
          </p:nvSpPr>
          <p:spPr>
            <a:xfrm>
              <a:off x="845336" y="1599402"/>
              <a:ext cx="2379471" cy="3026527"/>
            </a:xfrm>
            <a:prstGeom prst="frame">
              <a:avLst>
                <a:gd name="adj1" fmla="val 157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6D55B99-505C-47A1-90B9-E9D4E9E3CDFE}"/>
                </a:ext>
              </a:extLst>
            </p:cNvPr>
            <p:cNvSpPr txBox="1"/>
            <p:nvPr/>
          </p:nvSpPr>
          <p:spPr>
            <a:xfrm>
              <a:off x="1674735" y="1743465"/>
              <a:ext cx="163967" cy="3476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Bef>
                  <a:spcPts val="500"/>
                </a:spcBef>
              </a:pPr>
              <a:endParaRPr lang="en-US" altLang="ko-KR" sz="2000" b="1" spc="-15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</p:grp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1C5811E-A182-4882-9D38-F85E61AFB513}"/>
              </a:ext>
            </a:extLst>
          </p:cNvPr>
          <p:cNvSpPr/>
          <p:nvPr/>
        </p:nvSpPr>
        <p:spPr>
          <a:xfrm>
            <a:off x="416496" y="942563"/>
            <a:ext cx="2429271" cy="61683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회원관리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동작원리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36448DF-5362-4F25-8696-12D7384865E2}"/>
              </a:ext>
            </a:extLst>
          </p:cNvPr>
          <p:cNvSpPr txBox="1"/>
          <p:nvPr/>
        </p:nvSpPr>
        <p:spPr>
          <a:xfrm>
            <a:off x="3913939" y="1600588"/>
            <a:ext cx="628757" cy="3405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500"/>
              </a:spcBef>
            </a:pPr>
            <a:endParaRPr lang="en-US" altLang="ko-KR" sz="2000" b="1" spc="-150" dirty="0">
              <a:solidFill>
                <a:schemeClr val="bg1"/>
              </a:solidFill>
              <a:latin typeface="나눔명조" panose="02020603020101020101" pitchFamily="18" charset="-127"/>
              <a:ea typeface="나눔명조" panose="02020603020101020101" pitchFamily="18" charset="-127"/>
            </a:endParaRP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8A9E44DB-5CBD-4F1F-9F1C-ADE657D834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3255" r="2994"/>
          <a:stretch/>
        </p:blipFill>
        <p:spPr>
          <a:xfrm>
            <a:off x="619880" y="1679421"/>
            <a:ext cx="2316896" cy="370613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7C2B75B-C775-45F1-8777-87C5AFD9822D}"/>
              </a:ext>
            </a:extLst>
          </p:cNvPr>
          <p:cNvSpPr txBox="1"/>
          <p:nvPr/>
        </p:nvSpPr>
        <p:spPr>
          <a:xfrm>
            <a:off x="3433061" y="2519490"/>
            <a:ext cx="610295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Firebase Authentication </a:t>
            </a:r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기능과 연동 </a:t>
            </a:r>
            <a:endParaRPr lang="en-US" altLang="ko-KR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이메일 형식으로 회원 가입 하고 파이어 베이스 서버에</a:t>
            </a:r>
            <a:endParaRPr lang="en-US" altLang="ko-KR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 </a:t>
            </a:r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데이터 전송 </a:t>
            </a:r>
            <a:endParaRPr lang="en-US" altLang="ko-KR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pPr marL="342900" indent="-342900">
              <a:buAutoNum type="arabicPeriod" startAt="3"/>
            </a:pPr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로그인 시 파이어 베이스의 정보와 비교하여 로그인 </a:t>
            </a:r>
            <a:endParaRPr lang="en-US" altLang="ko-KR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</a:t>
            </a:r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작업을 시행함</a:t>
            </a:r>
            <a:endParaRPr lang="en-US" altLang="ko-KR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4. </a:t>
            </a:r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정보가 일치 할 경우 </a:t>
            </a:r>
            <a:r>
              <a:rPr lang="en-US" altLang="ko-KR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MainActivity</a:t>
            </a:r>
            <a: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 이동한다</a:t>
            </a:r>
            <a: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.(</a:t>
            </a:r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 </a:t>
            </a:r>
            <a:r>
              <a:rPr lang="ko-KR" altLang="en-US" dirty="0" err="1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떄</a:t>
            </a:r>
            <a:endParaRPr lang="en-US" altLang="ko-KR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   회원 정보 세션을 파이어 베이스 라이브러리에서 관리해줌</a:t>
            </a:r>
            <a: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)</a:t>
            </a:r>
          </a:p>
          <a:p>
            <a:endParaRPr lang="en-US" altLang="ko-KR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6</a:t>
            </a:fld>
            <a:r>
              <a:rPr lang="en-US" altLang="ko-KR" dirty="0"/>
              <a:t> /13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38709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14504" y="0"/>
            <a:ext cx="302688" cy="6858000"/>
            <a:chOff x="-8728" y="0"/>
            <a:chExt cx="302688" cy="6858000"/>
          </a:xfrm>
        </p:grpSpPr>
        <p:sp>
          <p:nvSpPr>
            <p:cNvPr id="6" name="직사각형 5"/>
            <p:cNvSpPr/>
            <p:nvPr userDrawn="1"/>
          </p:nvSpPr>
          <p:spPr>
            <a:xfrm>
              <a:off x="-8728" y="0"/>
              <a:ext cx="302688" cy="6858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/>
            <p:cNvGrpSpPr/>
            <p:nvPr userDrawn="1"/>
          </p:nvGrpSpPr>
          <p:grpSpPr>
            <a:xfrm>
              <a:off x="66176" y="90677"/>
              <a:ext cx="140128" cy="6658856"/>
              <a:chOff x="66176" y="90677"/>
              <a:chExt cx="140128" cy="6658856"/>
            </a:xfrm>
          </p:grpSpPr>
          <p:sp>
            <p:nvSpPr>
              <p:cNvPr id="8" name="모서리가 둥근 직사각형 7"/>
              <p:cNvSpPr/>
              <p:nvPr userDrawn="1"/>
            </p:nvSpPr>
            <p:spPr>
              <a:xfrm>
                <a:off x="66176" y="9067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모서리가 둥근 직사각형 8"/>
              <p:cNvSpPr/>
              <p:nvPr userDrawn="1"/>
            </p:nvSpPr>
            <p:spPr>
              <a:xfrm>
                <a:off x="66176" y="44461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모서리가 둥근 직사각형 9"/>
              <p:cNvSpPr/>
              <p:nvPr userDrawn="1"/>
            </p:nvSpPr>
            <p:spPr>
              <a:xfrm>
                <a:off x="66176" y="79854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모서리가 둥근 직사각형 10"/>
              <p:cNvSpPr/>
              <p:nvPr userDrawn="1"/>
            </p:nvSpPr>
            <p:spPr>
              <a:xfrm>
                <a:off x="66176" y="115248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모서리가 둥근 직사각형 11"/>
              <p:cNvSpPr/>
              <p:nvPr userDrawn="1"/>
            </p:nvSpPr>
            <p:spPr>
              <a:xfrm>
                <a:off x="66176" y="150641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모서리가 둥근 직사각형 12"/>
              <p:cNvSpPr/>
              <p:nvPr userDrawn="1"/>
            </p:nvSpPr>
            <p:spPr>
              <a:xfrm>
                <a:off x="66176" y="186035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모서리가 둥근 직사각형 13"/>
              <p:cNvSpPr/>
              <p:nvPr userDrawn="1"/>
            </p:nvSpPr>
            <p:spPr>
              <a:xfrm>
                <a:off x="66176" y="221428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모서리가 둥근 직사각형 14"/>
              <p:cNvSpPr/>
              <p:nvPr userDrawn="1"/>
            </p:nvSpPr>
            <p:spPr>
              <a:xfrm>
                <a:off x="66176" y="256822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모서리가 둥근 직사각형 15"/>
              <p:cNvSpPr/>
              <p:nvPr userDrawn="1"/>
            </p:nvSpPr>
            <p:spPr>
              <a:xfrm>
                <a:off x="66176" y="292215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모서리가 둥근 직사각형 16"/>
              <p:cNvSpPr/>
              <p:nvPr userDrawn="1"/>
            </p:nvSpPr>
            <p:spPr>
              <a:xfrm>
                <a:off x="66176" y="327609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모서리가 둥근 직사각형 17"/>
              <p:cNvSpPr/>
              <p:nvPr userDrawn="1"/>
            </p:nvSpPr>
            <p:spPr>
              <a:xfrm>
                <a:off x="66176" y="363002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모서리가 둥근 직사각형 18"/>
              <p:cNvSpPr/>
              <p:nvPr userDrawn="1"/>
            </p:nvSpPr>
            <p:spPr>
              <a:xfrm>
                <a:off x="66176" y="398396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모서리가 둥근 직사각형 19"/>
              <p:cNvSpPr/>
              <p:nvPr userDrawn="1"/>
            </p:nvSpPr>
            <p:spPr>
              <a:xfrm>
                <a:off x="66176" y="433789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모서리가 둥근 직사각형 20"/>
              <p:cNvSpPr/>
              <p:nvPr userDrawn="1"/>
            </p:nvSpPr>
            <p:spPr>
              <a:xfrm>
                <a:off x="66176" y="469183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모서리가 둥근 직사각형 21"/>
              <p:cNvSpPr/>
              <p:nvPr userDrawn="1"/>
            </p:nvSpPr>
            <p:spPr>
              <a:xfrm>
                <a:off x="66176" y="504576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모서리가 둥근 직사각형 22"/>
              <p:cNvSpPr/>
              <p:nvPr userDrawn="1"/>
            </p:nvSpPr>
            <p:spPr>
              <a:xfrm>
                <a:off x="66176" y="539970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모서리가 둥근 직사각형 23"/>
              <p:cNvSpPr/>
              <p:nvPr userDrawn="1"/>
            </p:nvSpPr>
            <p:spPr>
              <a:xfrm>
                <a:off x="66176" y="575363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모서리가 둥근 직사각형 24"/>
              <p:cNvSpPr/>
              <p:nvPr userDrawn="1"/>
            </p:nvSpPr>
            <p:spPr>
              <a:xfrm>
                <a:off x="66176" y="610757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모서리가 둥근 직사각형 25"/>
              <p:cNvSpPr/>
              <p:nvPr userDrawn="1"/>
            </p:nvSpPr>
            <p:spPr>
              <a:xfrm>
                <a:off x="66176" y="6461501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51" name="직사각형 50"/>
          <p:cNvSpPr/>
          <p:nvPr/>
        </p:nvSpPr>
        <p:spPr>
          <a:xfrm>
            <a:off x="704528" y="798547"/>
            <a:ext cx="2141239" cy="555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772597" y="293465"/>
            <a:ext cx="86594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+mj-lt"/>
              <a:buAutoNum type="romanUcPeriod" startAt="3"/>
            </a:pPr>
            <a:r>
              <a:rPr lang="en-US" altLang="ko-KR" sz="3200" spc="-150" dirty="0">
                <a:solidFill>
                  <a:srgbClr val="FFFFFF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endParaRPr lang="ko-KR" alt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1280592" y="320239"/>
            <a:ext cx="4315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개발내용</a:t>
            </a:r>
            <a:r>
              <a:rPr lang="en-US" altLang="ko-KR" sz="28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-SNS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1599315" y="5759903"/>
            <a:ext cx="1162348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SNS</a:t>
            </a:r>
            <a:endParaRPr lang="ko-KR" altLang="en-US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21F22E7A-2B58-4614-AE07-A06064BC1611}"/>
              </a:ext>
            </a:extLst>
          </p:cNvPr>
          <p:cNvGrpSpPr/>
          <p:nvPr/>
        </p:nvGrpSpPr>
        <p:grpSpPr>
          <a:xfrm>
            <a:off x="581082" y="1307057"/>
            <a:ext cx="9124445" cy="5362303"/>
            <a:chOff x="845336" y="1599402"/>
            <a:chExt cx="2379471" cy="3026527"/>
          </a:xfrm>
        </p:grpSpPr>
        <p:sp>
          <p:nvSpPr>
            <p:cNvPr id="38" name="액자 37">
              <a:extLst>
                <a:ext uri="{FF2B5EF4-FFF2-40B4-BE49-F238E27FC236}">
                  <a16:creationId xmlns:a16="http://schemas.microsoft.com/office/drawing/2014/main" id="{D43895BF-297A-4460-98B1-3ACABACDA2AC}"/>
                </a:ext>
              </a:extLst>
            </p:cNvPr>
            <p:cNvSpPr/>
            <p:nvPr/>
          </p:nvSpPr>
          <p:spPr>
            <a:xfrm>
              <a:off x="845336" y="1599402"/>
              <a:ext cx="2379471" cy="3026527"/>
            </a:xfrm>
            <a:prstGeom prst="frame">
              <a:avLst>
                <a:gd name="adj1" fmla="val 157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6D55B99-505C-47A1-90B9-E9D4E9E3CDFE}"/>
                </a:ext>
              </a:extLst>
            </p:cNvPr>
            <p:cNvSpPr txBox="1"/>
            <p:nvPr/>
          </p:nvSpPr>
          <p:spPr>
            <a:xfrm>
              <a:off x="1674735" y="1743465"/>
              <a:ext cx="1428077" cy="25188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spcBef>
                  <a:spcPts val="500"/>
                </a:spcBef>
              </a:pP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1.Recycler View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사용해서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UI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구성</a:t>
              </a:r>
              <a:endParaRPr lang="en-US" altLang="ko-KR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2.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파이어 베이스의 저장소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데이터 베이스와 연동하여 </a:t>
              </a:r>
              <a:endParaRPr lang="en-US" altLang="ko-KR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SNS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기능에 필요한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push , pull , update , delete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구현</a:t>
              </a:r>
              <a:endParaRPr lang="en-US" altLang="ko-KR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3.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글 작성시 기기 내부 갤러리에 접근해서 사진을 가져오고 </a:t>
              </a:r>
              <a:endParaRPr lang="en-US" altLang="ko-KR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글내용과 사진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URL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등은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DB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 업로드 하고 사진 파일은</a:t>
              </a:r>
              <a:endParaRPr lang="en-US" altLang="ko-KR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</a:t>
              </a:r>
              <a:r>
                <a:rPr lang="en-US" altLang="ko-KR" spc="-150" dirty="0" err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Stroage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 업로드</a:t>
              </a:r>
              <a:endParaRPr lang="en-US" altLang="ko-KR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4. DB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 저장된 정보들을 클래스 형식으로 가져와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SNS</a:t>
              </a:r>
            </a:p>
            <a:p>
              <a:pPr>
                <a:spcBef>
                  <a:spcPts val="500"/>
                </a:spcBef>
              </a:pP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ITEM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개개인을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UI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 매칭시키고 사진은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DB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 저장된 </a:t>
              </a:r>
              <a:endParaRPr lang="en-US" altLang="ko-KR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사진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URL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정보를 이용해 </a:t>
              </a:r>
              <a:r>
                <a:rPr lang="en-US" altLang="ko-KR" spc="-150" dirty="0" err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Stroage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에서 다운로드해서 매칭</a:t>
              </a:r>
              <a:endParaRPr lang="en-US" altLang="ko-KR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5.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댓글은 글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item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의 자식 노드로 글 레코드에 종식시킨다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spcBef>
                  <a:spcPts val="500"/>
                </a:spcBef>
              </a:pP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댓글에는 댓글 내용과 댓글을 작성한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ID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저장한다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</a:p>
            <a:p>
              <a:pPr>
                <a:spcBef>
                  <a:spcPts val="500"/>
                </a:spcBef>
              </a:pP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6. Feed Item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생성시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DB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 댓글 노드가 존재할 경우 가져와서 </a:t>
              </a:r>
              <a:endParaRPr lang="en-US" altLang="ko-KR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>
                <a:spcBef>
                  <a:spcPts val="500"/>
                </a:spcBef>
              </a:pP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  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입력한 댓글을  생성시킨다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.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 </a:t>
              </a:r>
              <a:endParaRPr lang="en-US" altLang="ko-KR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1C5811E-A182-4882-9D38-F85E61AFB513}"/>
              </a:ext>
            </a:extLst>
          </p:cNvPr>
          <p:cNvSpPr/>
          <p:nvPr/>
        </p:nvSpPr>
        <p:spPr>
          <a:xfrm>
            <a:off x="416496" y="942563"/>
            <a:ext cx="2429271" cy="61683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SNS</a:t>
            </a:r>
            <a:r>
              <a:rPr lang="ko-KR" altLang="en-US" dirty="0"/>
              <a:t> </a:t>
            </a:r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동작원리</a:t>
            </a: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55714639-0168-4A79-8A6E-DD17C1EE75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53"/>
          <a:stretch/>
        </p:blipFill>
        <p:spPr>
          <a:xfrm>
            <a:off x="837949" y="1647888"/>
            <a:ext cx="2659700" cy="4039845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7</a:t>
            </a:fld>
            <a:r>
              <a:rPr lang="en-US" altLang="ko-KR" dirty="0"/>
              <a:t> /13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59800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14504" y="0"/>
            <a:ext cx="302688" cy="6858000"/>
            <a:chOff x="-8728" y="0"/>
            <a:chExt cx="302688" cy="6858000"/>
          </a:xfrm>
        </p:grpSpPr>
        <p:sp>
          <p:nvSpPr>
            <p:cNvPr id="6" name="직사각형 5"/>
            <p:cNvSpPr/>
            <p:nvPr userDrawn="1"/>
          </p:nvSpPr>
          <p:spPr>
            <a:xfrm>
              <a:off x="-8728" y="0"/>
              <a:ext cx="302688" cy="6858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grpSp>
          <p:nvGrpSpPr>
            <p:cNvPr id="7" name="그룹 6"/>
            <p:cNvGrpSpPr/>
            <p:nvPr userDrawn="1"/>
          </p:nvGrpSpPr>
          <p:grpSpPr>
            <a:xfrm>
              <a:off x="66176" y="90677"/>
              <a:ext cx="140128" cy="6658856"/>
              <a:chOff x="66176" y="90677"/>
              <a:chExt cx="140128" cy="6658856"/>
            </a:xfrm>
          </p:grpSpPr>
          <p:sp>
            <p:nvSpPr>
              <p:cNvPr id="8" name="모서리가 둥근 직사각형 7"/>
              <p:cNvSpPr/>
              <p:nvPr userDrawn="1"/>
            </p:nvSpPr>
            <p:spPr>
              <a:xfrm>
                <a:off x="66176" y="9067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9" name="모서리가 둥근 직사각형 8"/>
              <p:cNvSpPr/>
              <p:nvPr userDrawn="1"/>
            </p:nvSpPr>
            <p:spPr>
              <a:xfrm>
                <a:off x="66176" y="44461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0" name="모서리가 둥근 직사각형 9"/>
              <p:cNvSpPr/>
              <p:nvPr userDrawn="1"/>
            </p:nvSpPr>
            <p:spPr>
              <a:xfrm>
                <a:off x="66176" y="79854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1" name="모서리가 둥근 직사각형 10"/>
              <p:cNvSpPr/>
              <p:nvPr userDrawn="1"/>
            </p:nvSpPr>
            <p:spPr>
              <a:xfrm>
                <a:off x="66176" y="115248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2" name="모서리가 둥근 직사각형 11"/>
              <p:cNvSpPr/>
              <p:nvPr userDrawn="1"/>
            </p:nvSpPr>
            <p:spPr>
              <a:xfrm>
                <a:off x="66176" y="150641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3" name="모서리가 둥근 직사각형 12"/>
              <p:cNvSpPr/>
              <p:nvPr userDrawn="1"/>
            </p:nvSpPr>
            <p:spPr>
              <a:xfrm>
                <a:off x="66176" y="186035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4" name="모서리가 둥근 직사각형 13"/>
              <p:cNvSpPr/>
              <p:nvPr userDrawn="1"/>
            </p:nvSpPr>
            <p:spPr>
              <a:xfrm>
                <a:off x="66176" y="221428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5" name="모서리가 둥근 직사각형 14"/>
              <p:cNvSpPr/>
              <p:nvPr userDrawn="1"/>
            </p:nvSpPr>
            <p:spPr>
              <a:xfrm>
                <a:off x="66176" y="256822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6" name="모서리가 둥근 직사각형 15"/>
              <p:cNvSpPr/>
              <p:nvPr userDrawn="1"/>
            </p:nvSpPr>
            <p:spPr>
              <a:xfrm>
                <a:off x="66176" y="292215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7" name="모서리가 둥근 직사각형 16"/>
              <p:cNvSpPr/>
              <p:nvPr userDrawn="1"/>
            </p:nvSpPr>
            <p:spPr>
              <a:xfrm>
                <a:off x="66176" y="327609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8" name="모서리가 둥근 직사각형 17"/>
              <p:cNvSpPr/>
              <p:nvPr userDrawn="1"/>
            </p:nvSpPr>
            <p:spPr>
              <a:xfrm>
                <a:off x="66176" y="363002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19" name="모서리가 둥근 직사각형 18"/>
              <p:cNvSpPr/>
              <p:nvPr userDrawn="1"/>
            </p:nvSpPr>
            <p:spPr>
              <a:xfrm>
                <a:off x="66176" y="398396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0" name="모서리가 둥근 직사각형 19"/>
              <p:cNvSpPr/>
              <p:nvPr userDrawn="1"/>
            </p:nvSpPr>
            <p:spPr>
              <a:xfrm>
                <a:off x="66176" y="433789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1" name="모서리가 둥근 직사각형 20"/>
              <p:cNvSpPr/>
              <p:nvPr userDrawn="1"/>
            </p:nvSpPr>
            <p:spPr>
              <a:xfrm>
                <a:off x="66176" y="469183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2" name="모서리가 둥근 직사각형 21"/>
              <p:cNvSpPr/>
              <p:nvPr userDrawn="1"/>
            </p:nvSpPr>
            <p:spPr>
              <a:xfrm>
                <a:off x="66176" y="504576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3" name="모서리가 둥근 직사각형 22"/>
              <p:cNvSpPr/>
              <p:nvPr userDrawn="1"/>
            </p:nvSpPr>
            <p:spPr>
              <a:xfrm>
                <a:off x="66176" y="539970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4" name="모서리가 둥근 직사각형 23"/>
              <p:cNvSpPr/>
              <p:nvPr userDrawn="1"/>
            </p:nvSpPr>
            <p:spPr>
              <a:xfrm>
                <a:off x="66176" y="575363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5" name="모서리가 둥근 직사각형 24"/>
              <p:cNvSpPr/>
              <p:nvPr userDrawn="1"/>
            </p:nvSpPr>
            <p:spPr>
              <a:xfrm>
                <a:off x="66176" y="610757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  <p:sp>
            <p:nvSpPr>
              <p:cNvPr id="26" name="모서리가 둥근 직사각형 25"/>
              <p:cNvSpPr/>
              <p:nvPr userDrawn="1"/>
            </p:nvSpPr>
            <p:spPr>
              <a:xfrm>
                <a:off x="66176" y="6461501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고딕" panose="020D0604000000000000" pitchFamily="50" charset="-127"/>
                  <a:ea typeface="나눔고딕" panose="020D0604000000000000" pitchFamily="50" charset="-127"/>
                </a:endParaRPr>
              </a:p>
            </p:txBody>
          </p:sp>
        </p:grpSp>
      </p:grpSp>
      <p:sp>
        <p:nvSpPr>
          <p:cNvPr id="51" name="직사각형 50"/>
          <p:cNvSpPr/>
          <p:nvPr/>
        </p:nvSpPr>
        <p:spPr>
          <a:xfrm>
            <a:off x="704528" y="798547"/>
            <a:ext cx="2141239" cy="555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772597" y="293465"/>
            <a:ext cx="86594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+mj-lt"/>
              <a:buAutoNum type="romanUcPeriod" startAt="3"/>
            </a:pPr>
            <a:r>
              <a:rPr lang="en-US" altLang="ko-KR" sz="3200" spc="-150" dirty="0">
                <a:solidFill>
                  <a:srgbClr val="FFFFFF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280592" y="320239"/>
            <a:ext cx="4315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개발내용</a:t>
            </a:r>
            <a:r>
              <a:rPr lang="en-US" altLang="ko-KR" sz="28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8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지하철 도착정보</a:t>
            </a:r>
            <a:endParaRPr lang="en-US" altLang="ko-KR" sz="2800" spc="-15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1205568" y="5799429"/>
            <a:ext cx="2016224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지하철 도착정보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21F22E7A-2B58-4614-AE07-A06064BC1611}"/>
              </a:ext>
            </a:extLst>
          </p:cNvPr>
          <p:cNvGrpSpPr/>
          <p:nvPr/>
        </p:nvGrpSpPr>
        <p:grpSpPr>
          <a:xfrm>
            <a:off x="581082" y="1307057"/>
            <a:ext cx="9124445" cy="5362303"/>
            <a:chOff x="845336" y="1599402"/>
            <a:chExt cx="2379471" cy="3026527"/>
          </a:xfrm>
        </p:grpSpPr>
        <p:sp>
          <p:nvSpPr>
            <p:cNvPr id="38" name="액자 37">
              <a:extLst>
                <a:ext uri="{FF2B5EF4-FFF2-40B4-BE49-F238E27FC236}">
                  <a16:creationId xmlns:a16="http://schemas.microsoft.com/office/drawing/2014/main" id="{D43895BF-297A-4460-98B1-3ACABACDA2AC}"/>
                </a:ext>
              </a:extLst>
            </p:cNvPr>
            <p:cNvSpPr/>
            <p:nvPr/>
          </p:nvSpPr>
          <p:spPr>
            <a:xfrm>
              <a:off x="845336" y="1599402"/>
              <a:ext cx="2379471" cy="3026527"/>
            </a:xfrm>
            <a:prstGeom prst="frame">
              <a:avLst>
                <a:gd name="adj1" fmla="val 157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6D55B99-505C-47A1-90B9-E9D4E9E3CDFE}"/>
                </a:ext>
              </a:extLst>
            </p:cNvPr>
            <p:cNvSpPr txBox="1"/>
            <p:nvPr/>
          </p:nvSpPr>
          <p:spPr>
            <a:xfrm>
              <a:off x="1760105" y="2111450"/>
              <a:ext cx="1310358" cy="1291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spcBef>
                  <a:spcPts val="500"/>
                </a:spcBef>
                <a:buAutoNum type="arabicPeriod"/>
              </a:pP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가천대역의 수원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,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서울 행 지하철 도착정보 </a:t>
              </a:r>
              <a:endParaRPr lang="en-US" altLang="ko-KR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marL="457200" indent="-457200">
                <a:spcBef>
                  <a:spcPts val="500"/>
                </a:spcBef>
                <a:buAutoNum type="arabicPeriod"/>
              </a:pP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서울시 공공데이터 지하철 도착정보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API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를 이용</a:t>
              </a:r>
              <a:endParaRPr lang="en-US" altLang="ko-KR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marL="457200" indent="-457200">
                <a:spcBef>
                  <a:spcPts val="500"/>
                </a:spcBef>
                <a:buAutoNum type="arabicPeriod"/>
              </a:pP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Retrofit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라이브러리를 사용해서 비동기 방식으로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API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에서 데이터를 가져옴</a:t>
              </a:r>
              <a:endParaRPr lang="en-US" altLang="ko-KR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marL="457200" indent="-457200">
                <a:spcBef>
                  <a:spcPts val="500"/>
                </a:spcBef>
                <a:buAutoNum type="arabicPeriod"/>
              </a:pPr>
              <a:r>
                <a:rPr lang="en-US" altLang="ko-KR" spc="-150" dirty="0" err="1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Api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에서 가져온 정보를 사용해서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xml 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을 안드로이드에 파싱</a:t>
              </a:r>
              <a:endParaRPr lang="en-US" altLang="ko-KR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  <a:p>
              <a:pPr marL="457200" indent="-457200">
                <a:spcBef>
                  <a:spcPts val="500"/>
                </a:spcBef>
                <a:buAutoNum type="arabicPeriod"/>
              </a:pP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현재 실시간 도착정보를 </a:t>
              </a:r>
              <a:r>
                <a:rPr lang="en-US" altLang="ko-KR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UI</a:t>
              </a:r>
              <a:r>
                <a:rPr lang="ko-KR" altLang="en-US" spc="-150" dirty="0">
                  <a:solidFill>
                    <a:schemeClr val="bg1"/>
                  </a:solidFill>
                  <a:latin typeface="나눔고딕" panose="020D0604000000000000" pitchFamily="50" charset="-127"/>
                  <a:ea typeface="나눔고딕" panose="020D0604000000000000" pitchFamily="50" charset="-127"/>
                </a:rPr>
                <a:t>에 매칭 </a:t>
              </a:r>
              <a:endParaRPr lang="en-US" altLang="ko-KR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endParaRPr>
            </a:p>
          </p:txBody>
        </p:sp>
      </p:grp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1C5811E-A182-4882-9D38-F85E61AFB513}"/>
              </a:ext>
            </a:extLst>
          </p:cNvPr>
          <p:cNvSpPr/>
          <p:nvPr/>
        </p:nvSpPr>
        <p:spPr>
          <a:xfrm>
            <a:off x="416496" y="942563"/>
            <a:ext cx="2429271" cy="61683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나눔고딕" panose="020D0604000000000000" pitchFamily="50" charset="-127"/>
                <a:ea typeface="나눔고딕" panose="020D0604000000000000" pitchFamily="50" charset="-127"/>
              </a:rPr>
              <a:t>지하철 동작원리</a:t>
            </a: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79318B6C-963B-4661-BEC0-2768E0EDA7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71" b="-2771"/>
          <a:stretch/>
        </p:blipFill>
        <p:spPr>
          <a:xfrm>
            <a:off x="904099" y="1647889"/>
            <a:ext cx="2592948" cy="4054318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>
                <a:latin typeface="나눔고딕" panose="020D0604000000000000" pitchFamily="50" charset="-127"/>
                <a:ea typeface="나눔고딕" panose="020D0604000000000000" pitchFamily="50" charset="-127"/>
              </a:rPr>
              <a:pPr/>
              <a:t>8</a:t>
            </a:fld>
            <a:r>
              <a:rPr lang="en-US" altLang="ko-KR" dirty="0"/>
              <a:t> /13</a:t>
            </a:r>
            <a:endParaRPr lang="ko-KR" altLang="en-US" dirty="0"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9113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14504" y="0"/>
            <a:ext cx="302688" cy="6858000"/>
            <a:chOff x="-8728" y="0"/>
            <a:chExt cx="302688" cy="6858000"/>
          </a:xfrm>
        </p:grpSpPr>
        <p:sp>
          <p:nvSpPr>
            <p:cNvPr id="6" name="직사각형 5"/>
            <p:cNvSpPr/>
            <p:nvPr userDrawn="1"/>
          </p:nvSpPr>
          <p:spPr>
            <a:xfrm>
              <a:off x="-8728" y="0"/>
              <a:ext cx="302688" cy="6858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ffectLst>
              <a:innerShdw blurRad="63500" dist="508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7" name="그룹 6"/>
            <p:cNvGrpSpPr/>
            <p:nvPr userDrawn="1"/>
          </p:nvGrpSpPr>
          <p:grpSpPr>
            <a:xfrm>
              <a:off x="66176" y="90677"/>
              <a:ext cx="140128" cy="6658856"/>
              <a:chOff x="66176" y="90677"/>
              <a:chExt cx="140128" cy="6658856"/>
            </a:xfrm>
          </p:grpSpPr>
          <p:sp>
            <p:nvSpPr>
              <p:cNvPr id="8" name="모서리가 둥근 직사각형 7"/>
              <p:cNvSpPr/>
              <p:nvPr userDrawn="1"/>
            </p:nvSpPr>
            <p:spPr>
              <a:xfrm>
                <a:off x="66176" y="9067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모서리가 둥근 직사각형 8"/>
              <p:cNvSpPr/>
              <p:nvPr userDrawn="1"/>
            </p:nvSpPr>
            <p:spPr>
              <a:xfrm>
                <a:off x="66176" y="44461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" name="모서리가 둥근 직사각형 9"/>
              <p:cNvSpPr/>
              <p:nvPr userDrawn="1"/>
            </p:nvSpPr>
            <p:spPr>
              <a:xfrm>
                <a:off x="66176" y="79854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모서리가 둥근 직사각형 10"/>
              <p:cNvSpPr/>
              <p:nvPr userDrawn="1"/>
            </p:nvSpPr>
            <p:spPr>
              <a:xfrm>
                <a:off x="66176" y="115248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모서리가 둥근 직사각형 11"/>
              <p:cNvSpPr/>
              <p:nvPr userDrawn="1"/>
            </p:nvSpPr>
            <p:spPr>
              <a:xfrm>
                <a:off x="66176" y="150641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모서리가 둥근 직사각형 12"/>
              <p:cNvSpPr/>
              <p:nvPr userDrawn="1"/>
            </p:nvSpPr>
            <p:spPr>
              <a:xfrm>
                <a:off x="66176" y="186035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모서리가 둥근 직사각형 13"/>
              <p:cNvSpPr/>
              <p:nvPr userDrawn="1"/>
            </p:nvSpPr>
            <p:spPr>
              <a:xfrm>
                <a:off x="66176" y="221428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" name="모서리가 둥근 직사각형 14"/>
              <p:cNvSpPr/>
              <p:nvPr userDrawn="1"/>
            </p:nvSpPr>
            <p:spPr>
              <a:xfrm>
                <a:off x="66176" y="256822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모서리가 둥근 직사각형 15"/>
              <p:cNvSpPr/>
              <p:nvPr userDrawn="1"/>
            </p:nvSpPr>
            <p:spPr>
              <a:xfrm>
                <a:off x="66176" y="292215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모서리가 둥근 직사각형 16"/>
              <p:cNvSpPr/>
              <p:nvPr userDrawn="1"/>
            </p:nvSpPr>
            <p:spPr>
              <a:xfrm>
                <a:off x="66176" y="327609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모서리가 둥근 직사각형 17"/>
              <p:cNvSpPr/>
              <p:nvPr userDrawn="1"/>
            </p:nvSpPr>
            <p:spPr>
              <a:xfrm>
                <a:off x="66176" y="363002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모서리가 둥근 직사각형 18"/>
              <p:cNvSpPr/>
              <p:nvPr userDrawn="1"/>
            </p:nvSpPr>
            <p:spPr>
              <a:xfrm>
                <a:off x="66176" y="398396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0" name="모서리가 둥근 직사각형 19"/>
              <p:cNvSpPr/>
              <p:nvPr userDrawn="1"/>
            </p:nvSpPr>
            <p:spPr>
              <a:xfrm>
                <a:off x="66176" y="433789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1" name="모서리가 둥근 직사각형 20"/>
              <p:cNvSpPr/>
              <p:nvPr userDrawn="1"/>
            </p:nvSpPr>
            <p:spPr>
              <a:xfrm>
                <a:off x="66176" y="469183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모서리가 둥근 직사각형 21"/>
              <p:cNvSpPr/>
              <p:nvPr userDrawn="1"/>
            </p:nvSpPr>
            <p:spPr>
              <a:xfrm>
                <a:off x="66176" y="504576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3" name="모서리가 둥근 직사각형 22"/>
              <p:cNvSpPr/>
              <p:nvPr userDrawn="1"/>
            </p:nvSpPr>
            <p:spPr>
              <a:xfrm>
                <a:off x="66176" y="539970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4" name="모서리가 둥근 직사각형 23"/>
              <p:cNvSpPr/>
              <p:nvPr userDrawn="1"/>
            </p:nvSpPr>
            <p:spPr>
              <a:xfrm>
                <a:off x="66176" y="5753637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모서리가 둥근 직사각형 24"/>
              <p:cNvSpPr/>
              <p:nvPr userDrawn="1"/>
            </p:nvSpPr>
            <p:spPr>
              <a:xfrm>
                <a:off x="66176" y="6107572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6" name="모서리가 둥근 직사각형 25"/>
              <p:cNvSpPr/>
              <p:nvPr userDrawn="1"/>
            </p:nvSpPr>
            <p:spPr>
              <a:xfrm>
                <a:off x="66176" y="6461501"/>
                <a:ext cx="140128" cy="288032"/>
              </a:xfrm>
              <a:prstGeom prst="roundRect">
                <a:avLst>
                  <a:gd name="adj" fmla="val 36146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>
                <a:innerShdw blurRad="114300">
                  <a:prstClr val="black"/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51" name="직사각형 50"/>
          <p:cNvSpPr/>
          <p:nvPr/>
        </p:nvSpPr>
        <p:spPr>
          <a:xfrm>
            <a:off x="704528" y="798547"/>
            <a:ext cx="2141239" cy="555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772597" y="293465"/>
            <a:ext cx="86594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+mj-lt"/>
              <a:buAutoNum type="romanUcPeriod" startAt="3"/>
            </a:pPr>
            <a:r>
              <a:rPr lang="en-US" altLang="ko-KR" sz="3200" spc="-150" dirty="0">
                <a:solidFill>
                  <a:srgbClr val="FFFFFF"/>
                </a:solidFill>
                <a:latin typeface="나눔명조" panose="02020603020101020101" pitchFamily="18" charset="-127"/>
                <a:ea typeface="나눔명조" panose="02020603020101020101" pitchFamily="18" charset="-127"/>
              </a:rPr>
              <a:t> </a:t>
            </a:r>
            <a:endParaRPr lang="ko-KR" alt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1280592" y="320239"/>
            <a:ext cx="43156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개발내용</a:t>
            </a:r>
            <a:r>
              <a:rPr lang="en-US" altLang="ko-KR" sz="28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-</a:t>
            </a:r>
            <a:r>
              <a:rPr lang="ko-KR" altLang="en-US" sz="2800" spc="-150" dirty="0">
                <a:solidFill>
                  <a:schemeClr val="bg1"/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학식정보</a:t>
            </a:r>
            <a:endParaRPr lang="en-US" altLang="ko-KR" sz="2800" spc="-150" dirty="0">
              <a:solidFill>
                <a:schemeClr val="bg1"/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504728" y="5874787"/>
            <a:ext cx="2160240" cy="369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ko-KR" altLang="en-US" dirty="0" err="1">
                <a:solidFill>
                  <a:schemeClr val="bg1"/>
                </a:solidFill>
                <a:latin typeface="+mj-lt"/>
                <a:ea typeface="나눔고딕" panose="020D0604000000000000" pitchFamily="50" charset="-127"/>
              </a:rPr>
              <a:t>가천대</a:t>
            </a:r>
            <a:r>
              <a:rPr lang="ko-KR" altLang="en-US" dirty="0">
                <a:solidFill>
                  <a:schemeClr val="bg1"/>
                </a:solidFill>
                <a:latin typeface="+mj-lt"/>
                <a:ea typeface="나눔고딕" panose="020D0604000000000000" pitchFamily="50" charset="-127"/>
              </a:rPr>
              <a:t> 학식정보</a:t>
            </a: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21F22E7A-2B58-4614-AE07-A06064BC1611}"/>
              </a:ext>
            </a:extLst>
          </p:cNvPr>
          <p:cNvGrpSpPr/>
          <p:nvPr/>
        </p:nvGrpSpPr>
        <p:grpSpPr>
          <a:xfrm>
            <a:off x="581082" y="1307057"/>
            <a:ext cx="9124445" cy="5362303"/>
            <a:chOff x="845336" y="1599402"/>
            <a:chExt cx="2379471" cy="3026527"/>
          </a:xfrm>
        </p:grpSpPr>
        <p:sp>
          <p:nvSpPr>
            <p:cNvPr id="38" name="액자 37">
              <a:extLst>
                <a:ext uri="{FF2B5EF4-FFF2-40B4-BE49-F238E27FC236}">
                  <a16:creationId xmlns:a16="http://schemas.microsoft.com/office/drawing/2014/main" id="{D43895BF-297A-4460-98B1-3ACABACDA2AC}"/>
                </a:ext>
              </a:extLst>
            </p:cNvPr>
            <p:cNvSpPr/>
            <p:nvPr/>
          </p:nvSpPr>
          <p:spPr>
            <a:xfrm>
              <a:off x="845336" y="1599402"/>
              <a:ext cx="2379471" cy="3026527"/>
            </a:xfrm>
            <a:prstGeom prst="frame">
              <a:avLst>
                <a:gd name="adj1" fmla="val 157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6D55B99-505C-47A1-90B9-E9D4E9E3CDFE}"/>
                </a:ext>
              </a:extLst>
            </p:cNvPr>
            <p:cNvSpPr txBox="1"/>
            <p:nvPr/>
          </p:nvSpPr>
          <p:spPr>
            <a:xfrm>
              <a:off x="2153177" y="2255734"/>
              <a:ext cx="1038426" cy="13086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spcBef>
                  <a:spcPts val="500"/>
                </a:spcBef>
                <a:buAutoNum type="arabicPeriod"/>
              </a:pPr>
              <a:r>
                <a:rPr lang="en-US" altLang="ko-KR" sz="1600" b="1" spc="-150" dirty="0" err="1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Jsoup</a:t>
              </a:r>
              <a:r>
                <a:rPr lang="en-US" altLang="ko-KR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 </a:t>
              </a:r>
              <a:r>
                <a:rPr lang="ko-KR" altLang="en-US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라이브러리</a:t>
              </a:r>
              <a:r>
                <a:rPr lang="en-US" altLang="ko-KR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(HTML</a:t>
              </a:r>
              <a:r>
                <a:rPr lang="ko-KR" altLang="en-US" sz="1600" b="1" spc="-150" dirty="0" err="1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크롤링</a:t>
              </a:r>
              <a:r>
                <a:rPr lang="en-US" altLang="ko-KR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)</a:t>
              </a:r>
              <a:r>
                <a:rPr lang="ko-KR" altLang="en-US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를 사용</a:t>
              </a:r>
              <a:endParaRPr lang="en-US" altLang="ko-KR" sz="1600" b="1" spc="-15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  <a:p>
              <a:pPr marL="457200" indent="-457200">
                <a:spcBef>
                  <a:spcPts val="500"/>
                </a:spcBef>
                <a:buAutoNum type="arabicPeriod"/>
              </a:pPr>
              <a:r>
                <a:rPr lang="en-US" altLang="ko-KR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Retrofit </a:t>
              </a:r>
              <a:r>
                <a:rPr lang="ko-KR" altLang="en-US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라이브러리를 사용해 비동기 방식으로 정보를  </a:t>
              </a:r>
              <a:r>
                <a:rPr lang="en-US" altLang="ko-KR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  <a:hlinkClick r:id="rId3"/>
                </a:rPr>
                <a:t>www.gachon.ac.kr/food.jsp</a:t>
              </a:r>
              <a:r>
                <a:rPr lang="en-US" altLang="ko-KR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 </a:t>
              </a:r>
              <a:r>
                <a:rPr lang="ko-KR" altLang="en-US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의 </a:t>
              </a:r>
              <a:endParaRPr lang="en-US" altLang="ko-KR" sz="1600" b="1" spc="-15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  <a:p>
              <a:pPr>
                <a:spcBef>
                  <a:spcPts val="500"/>
                </a:spcBef>
              </a:pPr>
              <a:r>
                <a:rPr lang="en-US" altLang="ko-KR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           </a:t>
              </a:r>
              <a:r>
                <a:rPr lang="ko-KR" altLang="en-US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정보를 </a:t>
              </a:r>
              <a:r>
                <a:rPr lang="en-US" altLang="ko-KR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HTML </a:t>
              </a:r>
              <a:r>
                <a:rPr lang="ko-KR" altLang="en-US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파싱 </a:t>
              </a:r>
              <a:endParaRPr lang="en-US" altLang="ko-KR" sz="1600" b="1" spc="-15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  <a:p>
              <a:pPr>
                <a:spcBef>
                  <a:spcPts val="500"/>
                </a:spcBef>
              </a:pPr>
              <a:r>
                <a:rPr lang="en-US" altLang="ko-KR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 3.   </a:t>
              </a:r>
              <a:r>
                <a:rPr lang="ko-KR" altLang="en-US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비전타워 </a:t>
              </a:r>
              <a:r>
                <a:rPr lang="en-US" altLang="ko-KR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, </a:t>
              </a:r>
              <a:r>
                <a:rPr lang="ko-KR" altLang="en-US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교육대학교 </a:t>
              </a:r>
              <a:r>
                <a:rPr lang="en-US" altLang="ko-KR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, </a:t>
              </a:r>
              <a:r>
                <a:rPr lang="ko-KR" altLang="en-US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예술대학교 학생식당의    정보를 가져옴 </a:t>
              </a:r>
              <a:endParaRPr lang="en-US" altLang="ko-KR" sz="1600" b="1" spc="-15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  <a:p>
              <a:pPr>
                <a:spcBef>
                  <a:spcPts val="500"/>
                </a:spcBef>
              </a:pPr>
              <a:r>
                <a:rPr lang="en-US" altLang="ko-KR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 4.    </a:t>
              </a:r>
              <a:r>
                <a:rPr lang="ko-KR" altLang="en-US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월</a:t>
              </a:r>
              <a:r>
                <a:rPr lang="en-US" altLang="ko-KR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,</a:t>
              </a:r>
              <a:r>
                <a:rPr lang="ko-KR" altLang="en-US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화</a:t>
              </a:r>
              <a:r>
                <a:rPr lang="en-US" altLang="ko-KR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,</a:t>
              </a:r>
              <a:r>
                <a:rPr lang="ko-KR" altLang="en-US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수</a:t>
              </a:r>
              <a:r>
                <a:rPr lang="en-US" altLang="ko-KR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,</a:t>
              </a:r>
              <a:r>
                <a:rPr lang="ko-KR" altLang="en-US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목</a:t>
              </a:r>
              <a:r>
                <a:rPr lang="en-US" altLang="ko-KR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,</a:t>
              </a:r>
              <a:r>
                <a:rPr lang="ko-KR" altLang="en-US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금요일의 학식정보를 각각 </a:t>
              </a:r>
              <a:r>
                <a:rPr lang="en-US" altLang="ko-KR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UI</a:t>
              </a:r>
              <a:r>
                <a:rPr lang="ko-KR" altLang="en-US" sz="1600" b="1" spc="-150" dirty="0">
                  <a:solidFill>
                    <a:schemeClr val="bg1"/>
                  </a:solidFill>
                  <a:latin typeface="나눔명조" panose="02020603020101020101" pitchFamily="18" charset="-127"/>
                  <a:ea typeface="나눔명조" panose="02020603020101020101" pitchFamily="18" charset="-127"/>
                </a:rPr>
                <a:t>에 매칭 </a:t>
              </a:r>
              <a:endParaRPr lang="en-US" altLang="ko-KR" sz="1600" b="1" spc="-150" dirty="0">
                <a:solidFill>
                  <a:schemeClr val="bg1"/>
                </a:solidFill>
                <a:latin typeface="나눔명조" panose="02020603020101020101" pitchFamily="18" charset="-127"/>
                <a:ea typeface="나눔명조" panose="02020603020101020101" pitchFamily="18" charset="-127"/>
              </a:endParaRPr>
            </a:p>
          </p:txBody>
        </p:sp>
      </p:grp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1C5811E-A182-4882-9D38-F85E61AFB513}"/>
              </a:ext>
            </a:extLst>
          </p:cNvPr>
          <p:cNvSpPr/>
          <p:nvPr/>
        </p:nvSpPr>
        <p:spPr>
          <a:xfrm>
            <a:off x="416496" y="942563"/>
            <a:ext cx="2429271" cy="61683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학식 동작원리</a:t>
            </a:r>
          </a:p>
        </p:txBody>
      </p:sp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0B4E77B3-4557-4A6C-A9BD-D3D83CFD753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719"/>
          <a:stretch/>
        </p:blipFill>
        <p:spPr>
          <a:xfrm>
            <a:off x="819413" y="1814387"/>
            <a:ext cx="2132996" cy="3711237"/>
          </a:xfrm>
          <a:prstGeom prst="rect">
            <a:avLst/>
          </a:prstGeom>
        </p:spPr>
      </p:pic>
      <p:pic>
        <p:nvPicPr>
          <p:cNvPr id="29" name="그림 28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6D5249C8-D24C-4322-AC60-C8E754CCD69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719"/>
          <a:stretch/>
        </p:blipFill>
        <p:spPr>
          <a:xfrm>
            <a:off x="3216299" y="1794449"/>
            <a:ext cx="2041890" cy="3711238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E12531-6FF3-4A70-ADD4-1CF142C0B40C}" type="slidenum">
              <a:rPr lang="ko-KR" altLang="en-US" smtClean="0"/>
              <a:pPr/>
              <a:t>9</a:t>
            </a:fld>
            <a:r>
              <a:rPr lang="en-US" altLang="ko-KR" dirty="0"/>
              <a:t> /13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412163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필수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2026</TotalTime>
  <Words>675</Words>
  <Application>Microsoft Office PowerPoint</Application>
  <PresentationFormat>A4 용지(210x297mm)</PresentationFormat>
  <Paragraphs>162</Paragraphs>
  <Slides>13</Slides>
  <Notes>9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나눔명조</vt:lpstr>
      <vt:lpstr>맑은 고딕</vt:lpstr>
      <vt:lpstr>Arial</vt:lpstr>
      <vt:lpstr>Noto Sans Korean Medium</vt:lpstr>
      <vt:lpstr>나눔고딕</vt:lpstr>
      <vt:lpstr>Noto Sans Korean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Angry MOMO Presentation</dc:title>
  <dc:creator>madeit-top1</dc:creator>
  <cp:lastModifiedBy>유민상</cp:lastModifiedBy>
  <cp:revision>239</cp:revision>
  <dcterms:created xsi:type="dcterms:W3CDTF">2014-08-30T22:01:36Z</dcterms:created>
  <dcterms:modified xsi:type="dcterms:W3CDTF">2019-05-26T09:01:19Z</dcterms:modified>
</cp:coreProperties>
</file>

<file path=docProps/thumbnail.jpeg>
</file>